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1" r:id="rId4"/>
    <p:sldId id="280" r:id="rId5"/>
    <p:sldId id="258" r:id="rId6"/>
    <p:sldId id="274" r:id="rId7"/>
    <p:sldId id="277" r:id="rId8"/>
    <p:sldId id="276" r:id="rId9"/>
    <p:sldId id="275" r:id="rId10"/>
    <p:sldId id="259" r:id="rId11"/>
    <p:sldId id="282" r:id="rId12"/>
    <p:sldId id="260" r:id="rId13"/>
    <p:sldId id="261" r:id="rId14"/>
    <p:sldId id="262" r:id="rId15"/>
    <p:sldId id="263" r:id="rId16"/>
    <p:sldId id="264" r:id="rId17"/>
    <p:sldId id="265" r:id="rId18"/>
    <p:sldId id="278" r:id="rId19"/>
    <p:sldId id="266" r:id="rId20"/>
    <p:sldId id="271" r:id="rId21"/>
    <p:sldId id="270" r:id="rId22"/>
    <p:sldId id="272" r:id="rId23"/>
    <p:sldId id="273" r:id="rId24"/>
    <p:sldId id="267" r:id="rId25"/>
    <p:sldId id="284" r:id="rId26"/>
    <p:sldId id="285" r:id="rId27"/>
    <p:sldId id="279" r:id="rId28"/>
    <p:sldId id="268" r:id="rId29"/>
    <p:sldId id="269"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5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1"/>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3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Rectangle 3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Rectangle 4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41"/>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Rectangle 5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64"/>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Rectangle 65"/>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Rectangle 66"/>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extLst/>
          </a:lstStyle>
          <a:p>
            <a:pPr>
              <a:defRPr/>
            </a:pPr>
            <a:fld id="{B047D933-C77A-4D97-938C-6104DB5D7004}" type="datetimeFigureOut">
              <a:rPr lang="en-US"/>
              <a:pPr>
                <a:defRPr/>
              </a:pPr>
              <a:t>7/24/2016</a:t>
            </a:fld>
            <a:endParaRPr lang="en-US"/>
          </a:p>
        </p:txBody>
      </p:sp>
      <p:sp>
        <p:nvSpPr>
          <p:cNvPr id="16" name="Footer Placeholder 16"/>
          <p:cNvSpPr>
            <a:spLocks noGrp="1"/>
          </p:cNvSpPr>
          <p:nvPr>
            <p:ph type="ftr" sz="quarter" idx="11"/>
          </p:nvPr>
        </p:nvSpPr>
        <p:spPr/>
        <p:txBody>
          <a:bodyPr/>
          <a:lstStyle>
            <a:lvl1pPr>
              <a:defRPr/>
            </a:lvl1pPr>
            <a:extLst/>
          </a:lstStyle>
          <a:p>
            <a:pPr>
              <a:defRPr/>
            </a:pPr>
            <a:endParaRPr lang="en-US"/>
          </a:p>
        </p:txBody>
      </p:sp>
      <p:sp>
        <p:nvSpPr>
          <p:cNvPr id="17" name="Slide Number Placeholder 28"/>
          <p:cNvSpPr>
            <a:spLocks noGrp="1"/>
          </p:cNvSpPr>
          <p:nvPr>
            <p:ph type="sldNum" sz="quarter" idx="12"/>
          </p:nvPr>
        </p:nvSpPr>
        <p:spPr/>
        <p:txBody>
          <a:bodyPr/>
          <a:lstStyle>
            <a:lvl1pPr>
              <a:defRPr/>
            </a:lvl1pPr>
            <a:extLst/>
          </a:lstStyle>
          <a:p>
            <a:pPr>
              <a:defRPr/>
            </a:pPr>
            <a:fld id="{A6329F27-20C8-46C2-96E4-EEC560C5D8A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961B2FEE-E50C-4B71-9BC2-12F279D84AC8}" type="datetimeFigureOut">
              <a:rPr lang="en-US"/>
              <a:pPr>
                <a:defRPr/>
              </a:pPr>
              <a:t>7/24/2016</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5643F3E4-5168-4175-88CC-9C0B93703F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FBDE289D-B5F8-4D5E-BAA6-4FA5D3E938E2}" type="datetimeFigureOut">
              <a:rPr lang="en-US"/>
              <a:pPr>
                <a:defRPr/>
              </a:pPr>
              <a:t>7/24/2016</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10456FBA-EB49-4A7E-8D57-CAD512E0E78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3EC5416B-D710-49BE-8A18-6EE3A651FD89}" type="datetimeFigureOut">
              <a:rPr lang="en-US"/>
              <a:pPr>
                <a:defRPr/>
              </a:pPr>
              <a:t>7/24/2016</a:t>
            </a:fld>
            <a:endParaRPr lang="en-US"/>
          </a:p>
        </p:txBody>
      </p:sp>
      <p:sp>
        <p:nvSpPr>
          <p:cNvPr id="5" name="Footer Placeholder 4"/>
          <p:cNvSpPr>
            <a:spLocks noGrp="1"/>
          </p:cNvSpPr>
          <p:nvPr>
            <p:ph type="ftr" sz="quarter" idx="11"/>
          </p:nvPr>
        </p:nvSpPr>
        <p:spPr/>
        <p:txBody>
          <a:bodyPr/>
          <a:lstStyle>
            <a:lvl1pPr>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F1623281-4D69-42D3-A246-423A939382C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1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5" name="Freeform 1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12"/>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9"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0"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1"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3"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5"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6" name="Freeform 24"/>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7" name="Freeform 25"/>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8"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9" name="Rectangle 6"/>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Rectangle 7"/>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Rectangle 8"/>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Rectangle 9"/>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Rectangle 10"/>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Rectangle 11"/>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extLst/>
          </a:lstStyle>
          <a:p>
            <a:pPr>
              <a:defRPr/>
            </a:pPr>
            <a:fld id="{9B6203B3-ABE9-4DF9-ABB8-E507824CEE47}" type="datetimeFigureOut">
              <a:rPr lang="en-US"/>
              <a:pPr>
                <a:defRPr/>
              </a:pPr>
              <a:t>7/24/2016</a:t>
            </a:fld>
            <a:endParaRPr lang="en-US"/>
          </a:p>
        </p:txBody>
      </p:sp>
      <p:sp>
        <p:nvSpPr>
          <p:cNvPr id="26" name="Footer Placeholder 4"/>
          <p:cNvSpPr>
            <a:spLocks noGrp="1"/>
          </p:cNvSpPr>
          <p:nvPr>
            <p:ph type="ftr" sz="quarter" idx="11"/>
          </p:nvPr>
        </p:nvSpPr>
        <p:spPr/>
        <p:txBody>
          <a:bodyPr/>
          <a:lstStyle>
            <a:lvl1pPr>
              <a:defRPr/>
            </a:lvl1pPr>
            <a:extLst/>
          </a:lstStyle>
          <a:p>
            <a:pPr>
              <a:defRPr/>
            </a:pPr>
            <a:endParaRPr lang="en-US"/>
          </a:p>
        </p:txBody>
      </p:sp>
      <p:sp>
        <p:nvSpPr>
          <p:cNvPr id="27" name="Slide Number Placeholder 5"/>
          <p:cNvSpPr>
            <a:spLocks noGrp="1"/>
          </p:cNvSpPr>
          <p:nvPr>
            <p:ph type="sldNum" sz="quarter" idx="12"/>
          </p:nvPr>
        </p:nvSpPr>
        <p:spPr/>
        <p:txBody>
          <a:bodyPr/>
          <a:lstStyle>
            <a:lvl1pPr>
              <a:defRPr/>
            </a:lvl1pPr>
            <a:extLst/>
          </a:lstStyle>
          <a:p>
            <a:pPr>
              <a:defRPr/>
            </a:pPr>
            <a:fld id="{F02891B8-4D35-4277-ACF6-6AF9D66CCD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EACA36F1-AB25-426F-BE4A-814CE8C71DE0}" type="datetimeFigureOut">
              <a:rPr lang="en-US"/>
              <a:pPr>
                <a:defRPr/>
              </a:pPr>
              <a:t>7/24/2016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CC4B112-FE5A-4A3E-AEBE-AB69BE8C9D3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24"/>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15"/>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Rectangle 16"/>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Rectangle 17"/>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8"/>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9"/>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Rectangle 20"/>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Rectangle 21"/>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Rectangle 28"/>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29"/>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extLst/>
          </a:lstStyle>
          <a:p>
            <a:pPr>
              <a:defRPr/>
            </a:pPr>
            <a:fld id="{BC2B98FA-AABF-4395-9962-D2C8E1BD32EF}" type="datetimeFigureOut">
              <a:rPr lang="en-US"/>
              <a:pPr>
                <a:defRPr/>
              </a:pPr>
              <a:t>7/24/2016</a:t>
            </a:fld>
            <a:endParaRPr lang="en-US"/>
          </a:p>
        </p:txBody>
      </p:sp>
      <p:sp>
        <p:nvSpPr>
          <p:cNvPr id="18" name="Footer Placeholder 7"/>
          <p:cNvSpPr>
            <a:spLocks noGrp="1"/>
          </p:cNvSpPr>
          <p:nvPr>
            <p:ph type="ftr" sz="quarter" idx="11"/>
          </p:nvPr>
        </p:nvSpPr>
        <p:spPr/>
        <p:txBody>
          <a:bodyPr/>
          <a:lstStyle>
            <a:lvl1pPr>
              <a:defRPr/>
            </a:lvl1pPr>
            <a:extLst/>
          </a:lstStyle>
          <a:p>
            <a:pPr>
              <a:defRPr/>
            </a:pPr>
            <a:endParaRPr lang="en-US"/>
          </a:p>
        </p:txBody>
      </p:sp>
      <p:sp>
        <p:nvSpPr>
          <p:cNvPr id="19" name="Slide Number Placeholder 8"/>
          <p:cNvSpPr>
            <a:spLocks noGrp="1"/>
          </p:cNvSpPr>
          <p:nvPr>
            <p:ph type="sldNum" sz="quarter" idx="12"/>
          </p:nvPr>
        </p:nvSpPr>
        <p:spPr/>
        <p:txBody>
          <a:bodyPr/>
          <a:lstStyle>
            <a:lvl1pPr>
              <a:defRPr/>
            </a:lvl1pPr>
            <a:extLst/>
          </a:lstStyle>
          <a:p>
            <a:pPr>
              <a:defRPr/>
            </a:pPr>
            <a:fld id="{C5E7219F-1B25-46B0-9DFD-1B781CE9F5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858ADFD-B46F-4FB4-A1E4-8BF9F2052900}" type="datetimeFigureOut">
              <a:rPr lang="en-US"/>
              <a:pPr>
                <a:defRPr/>
              </a:pPr>
              <a:t>7/24/2016</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75D1CEE6-F69A-451D-86D8-B6B98D0B5B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7B1DB9CD-EB87-46C5-A446-A32AF31C0FCF}" type="datetimeFigureOut">
              <a:rPr lang="en-US"/>
              <a:pPr>
                <a:defRPr/>
              </a:pPr>
              <a:t>7/24/2016</a:t>
            </a:fld>
            <a:endParaRPr lang="en-US"/>
          </a:p>
        </p:txBody>
      </p:sp>
      <p:sp>
        <p:nvSpPr>
          <p:cNvPr id="3" name="Footer Placeholder 2"/>
          <p:cNvSpPr>
            <a:spLocks noGrp="1"/>
          </p:cNvSpPr>
          <p:nvPr>
            <p:ph type="ftr" sz="quarter" idx="11"/>
          </p:nvPr>
        </p:nvSpPr>
        <p:spPr/>
        <p:txBody>
          <a:bodyPr/>
          <a:lstStyle>
            <a:lvl1pPr>
              <a:defRPr/>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89C1C8C6-1DFE-4D50-A9F0-2625A7F20FC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D69A772E-45F3-4998-A2BC-8D79CD11F80B}" type="datetimeFigureOut">
              <a:rPr lang="en-US"/>
              <a:pPr>
                <a:defRPr/>
              </a:pPr>
              <a:t>7/24/2016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24BF546-B5AE-4B85-99AA-AAC2883193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Straight Connector 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9"/>
          <p:cNvGrpSpPr>
            <a:grpSpLocks/>
          </p:cNvGrpSpPr>
          <p:nvPr/>
        </p:nvGrpSpPr>
        <p:grpSpPr bwMode="auto">
          <a:xfrm rot="5400000">
            <a:off x="8515351" y="1219200"/>
            <a:ext cx="131762" cy="128587"/>
            <a:chOff x="6668087" y="1297746"/>
            <a:chExt cx="161840" cy="156602"/>
          </a:xfrm>
        </p:grpSpPr>
        <p:cxnSp>
          <p:nvCxnSpPr>
            <p:cNvPr id="8" name="Straight Connector 14"/>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15"/>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16"/>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13"/>
          <p:cNvGrpSpPr>
            <a:grpSpLocks/>
          </p:cNvGrpSpPr>
          <p:nvPr/>
        </p:nvGrpSpPr>
        <p:grpSpPr bwMode="auto">
          <a:xfrm rot="5400000">
            <a:off x="8667751" y="1371600"/>
            <a:ext cx="131762" cy="128587"/>
            <a:chOff x="6668087" y="1297746"/>
            <a:chExt cx="161840" cy="156602"/>
          </a:xfrm>
        </p:grpSpPr>
        <p:cxnSp>
          <p:nvCxnSpPr>
            <p:cNvPr id="12" name="Straight Connector 1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1"/>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2"/>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17"/>
          <p:cNvGrpSpPr>
            <a:grpSpLocks/>
          </p:cNvGrpSpPr>
          <p:nvPr/>
        </p:nvGrpSpPr>
        <p:grpSpPr bwMode="auto">
          <a:xfrm rot="5400000">
            <a:off x="8320087" y="1474788"/>
            <a:ext cx="131763" cy="128588"/>
            <a:chOff x="6668087" y="1297746"/>
            <a:chExt cx="161840" cy="156602"/>
          </a:xfrm>
        </p:grpSpPr>
        <p:cxnSp>
          <p:nvCxnSpPr>
            <p:cNvPr id="16" name="Straight Connector 18"/>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9"/>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20"/>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extLst/>
          </a:lstStyle>
          <a:p>
            <a:pPr>
              <a:defRPr/>
            </a:pPr>
            <a:fld id="{FB65ECC9-B073-4A4B-8D2F-55520A8AE47C}" type="datetimeFigureOut">
              <a:rPr lang="en-US"/>
              <a:pPr>
                <a:defRPr/>
              </a:pPr>
              <a:t>7/24/2016</a:t>
            </a:fld>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extLst/>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extLst/>
          </a:lstStyle>
          <a:p>
            <a:pPr>
              <a:defRPr/>
            </a:pPr>
            <a:fld id="{5B408A0C-28A3-4FB3-BDA4-BD7255D330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extLst/>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B82E3741-DFA4-4B12-832E-4AD8DD5BF3E4}" type="datetimeFigureOut">
              <a:rPr lang="en-US"/>
              <a:pPr>
                <a:defRPr/>
              </a:pPr>
              <a:t>7/24/2016</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cs typeface="+mn-cs"/>
              </a:defRPr>
            </a:lvl1pPr>
            <a:extLst/>
          </a:lstStyle>
          <a:p>
            <a:pPr>
              <a:defRPr/>
            </a:pPr>
            <a:fld id="{C9F2DDD4-2846-4B01-90A1-2298F797D8A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asteroidoccultation.com/observations/Downloads/download-ROTE.ph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91000"/>
            <a:ext cx="7772400" cy="2127504"/>
          </a:xfrm>
        </p:spPr>
        <p:txBody>
          <a:bodyPr/>
          <a:lstStyle/>
          <a:p>
            <a:pPr fontAlgn="auto">
              <a:spcAft>
                <a:spcPts val="0"/>
              </a:spcAft>
              <a:defRPr/>
            </a:pPr>
            <a:r>
              <a:rPr lang="en-US" dirty="0" smtClean="0">
                <a:solidFill>
                  <a:schemeClr val="tx2">
                    <a:satMod val="200000"/>
                  </a:schemeClr>
                </a:solidFill>
              </a:rPr>
              <a:t>R-OTE 4.5.1</a:t>
            </a:r>
            <a:endParaRPr lang="en-US" dirty="0">
              <a:solidFill>
                <a:schemeClr val="tx2">
                  <a:satMod val="200000"/>
                </a:schemeClr>
              </a:solidFill>
            </a:endParaRPr>
          </a:p>
        </p:txBody>
      </p:sp>
      <p:sp>
        <p:nvSpPr>
          <p:cNvPr id="13314" name="Subtitle 2"/>
          <p:cNvSpPr>
            <a:spLocks noGrp="1"/>
          </p:cNvSpPr>
          <p:nvPr>
            <p:ph type="subTitle" idx="1"/>
          </p:nvPr>
        </p:nvSpPr>
        <p:spPr>
          <a:xfrm>
            <a:off x="914400" y="4724400"/>
            <a:ext cx="7772400" cy="1508125"/>
          </a:xfrm>
        </p:spPr>
        <p:txBody>
          <a:bodyPr/>
          <a:lstStyle/>
          <a:p>
            <a:pPr>
              <a:spcBef>
                <a:spcPct val="0"/>
              </a:spcBef>
            </a:pPr>
            <a:r>
              <a:rPr lang="en-US" smtClean="0"/>
              <a:t>Bob Anderson upgrades the versatile Occultation Timing Extraction tool</a:t>
            </a:r>
          </a:p>
          <a:p>
            <a:pPr>
              <a:spcBef>
                <a:spcPct val="0"/>
              </a:spcBef>
            </a:pPr>
            <a:r>
              <a:rPr lang="en-US" smtClean="0"/>
              <a:t>By Tony George</a:t>
            </a:r>
          </a:p>
          <a:p>
            <a:pPr>
              <a:spcBef>
                <a:spcPct val="0"/>
              </a:spcBef>
            </a:pPr>
            <a:r>
              <a:rPr lang="en-US" smtClean="0"/>
              <a:t>Presented at 2016 IOTA Conference – Stillwell, Oklahoma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solidFill>
                  <a:schemeClr val="tx2">
                    <a:satMod val="200000"/>
                  </a:schemeClr>
                </a:solidFill>
              </a:rPr>
              <a:t>R-OTE 3.8.1 upgraded many features</a:t>
            </a:r>
            <a:endParaRPr lang="en-US" sz="3200" dirty="0">
              <a:solidFill>
                <a:schemeClr val="tx2">
                  <a:satMod val="200000"/>
                </a:schemeClr>
              </a:solidFill>
            </a:endParaRPr>
          </a:p>
        </p:txBody>
      </p:sp>
      <p:sp>
        <p:nvSpPr>
          <p:cNvPr id="3" name="Content Placeholder 2"/>
          <p:cNvSpPr>
            <a:spLocks noGrp="1"/>
          </p:cNvSpPr>
          <p:nvPr>
            <p:ph idx="1"/>
          </p:nvPr>
        </p:nvSpPr>
        <p:spPr/>
        <p:txBody>
          <a:bodyPr>
            <a:normAutofit lnSpcReduction="10000"/>
          </a:bodyPr>
          <a:lstStyle/>
          <a:p>
            <a:pPr marL="411480" fontAlgn="auto">
              <a:spcAft>
                <a:spcPts val="0"/>
              </a:spcAft>
              <a:buFont typeface="Wingdings"/>
              <a:buChar char=""/>
              <a:defRPr/>
            </a:pPr>
            <a:r>
              <a:rPr lang="en-US" dirty="0" smtClean="0">
                <a:solidFill>
                  <a:srgbClr val="FFC000"/>
                </a:solidFill>
              </a:rPr>
              <a:t>Added the ability to directly read Limovie and Tangra .csv files</a:t>
            </a:r>
          </a:p>
          <a:p>
            <a:pPr marL="411480" fontAlgn="auto">
              <a:spcAft>
                <a:spcPts val="0"/>
              </a:spcAft>
              <a:buFont typeface="Wingdings"/>
              <a:buChar char=""/>
              <a:defRPr/>
            </a:pPr>
            <a:r>
              <a:rPr lang="en-US" dirty="0" smtClean="0">
                <a:solidFill>
                  <a:srgbClr val="FFC000"/>
                </a:solidFill>
              </a:rPr>
              <a:t>Automatically interpolates Tangra blank entries</a:t>
            </a:r>
          </a:p>
          <a:p>
            <a:pPr marL="411480" fontAlgn="auto">
              <a:spcAft>
                <a:spcPts val="0"/>
              </a:spcAft>
              <a:buFont typeface="Wingdings"/>
              <a:buChar char=""/>
              <a:defRPr/>
            </a:pPr>
            <a:r>
              <a:rPr lang="en-US" dirty="0" smtClean="0">
                <a:solidFill>
                  <a:srgbClr val="FFC000"/>
                </a:solidFill>
              </a:rPr>
              <a:t>Added a Fourier filter for the analysis of light curves with cyclical variations due to AC voltage interference, drift scan microlensing effects, or scintillation</a:t>
            </a:r>
          </a:p>
          <a:p>
            <a:pPr marL="411480" fontAlgn="auto">
              <a:spcAft>
                <a:spcPts val="0"/>
              </a:spcAft>
              <a:buFont typeface="Wingdings"/>
              <a:buChar char=""/>
              <a:defRPr/>
            </a:pPr>
            <a:r>
              <a:rPr lang="en-US" dirty="0" smtClean="0">
                <a:solidFill>
                  <a:srgbClr val="FFC000"/>
                </a:solidFill>
              </a:rPr>
              <a:t>Added ability to use a secondary light curve for detrending the primary light curve</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14400"/>
          </a:xfrm>
        </p:spPr>
        <p:txBody>
          <a:bodyPr/>
          <a:lstStyle/>
          <a:p>
            <a:pPr algn="ctr" fontAlgn="auto">
              <a:spcAft>
                <a:spcPts val="0"/>
              </a:spcAft>
              <a:defRPr/>
            </a:pPr>
            <a:r>
              <a:rPr lang="en-US" sz="3200" dirty="0" smtClean="0">
                <a:solidFill>
                  <a:schemeClr val="tx2">
                    <a:satMod val="200000"/>
                  </a:schemeClr>
                </a:solidFill>
              </a:rPr>
              <a:t>R-OTE 3.8.1 Fourier Filter examples</a:t>
            </a:r>
            <a:endParaRPr lang="en-US" sz="3200" dirty="0">
              <a:solidFill>
                <a:schemeClr val="tx2">
                  <a:satMod val="200000"/>
                </a:schemeClr>
              </a:solidFill>
            </a:endParaRPr>
          </a:p>
        </p:txBody>
      </p:sp>
      <p:pic>
        <p:nvPicPr>
          <p:cNvPr id="23554" name="Picture 4" descr="drift-scan-micro-lensing-example1.PNG"/>
          <p:cNvPicPr>
            <a:picLocks noChangeAspect="1"/>
          </p:cNvPicPr>
          <p:nvPr/>
        </p:nvPicPr>
        <p:blipFill>
          <a:blip r:embed="rId2"/>
          <a:srcRect/>
          <a:stretch>
            <a:fillRect/>
          </a:stretch>
        </p:blipFill>
        <p:spPr bwMode="auto">
          <a:xfrm>
            <a:off x="914400" y="914400"/>
            <a:ext cx="5486400" cy="1754188"/>
          </a:xfrm>
          <a:prstGeom prst="rect">
            <a:avLst/>
          </a:prstGeom>
          <a:noFill/>
          <a:ln w="9525">
            <a:noFill/>
            <a:miter lim="800000"/>
            <a:headEnd/>
            <a:tailEnd/>
          </a:ln>
        </p:spPr>
      </p:pic>
      <p:pic>
        <p:nvPicPr>
          <p:cNvPr id="23555" name="Picture 5" descr="drift-scan-micro-lensing-example8.PNG"/>
          <p:cNvPicPr>
            <a:picLocks noChangeAspect="1"/>
          </p:cNvPicPr>
          <p:nvPr/>
        </p:nvPicPr>
        <p:blipFill>
          <a:blip r:embed="rId3"/>
          <a:srcRect/>
          <a:stretch>
            <a:fillRect/>
          </a:stretch>
        </p:blipFill>
        <p:spPr bwMode="auto">
          <a:xfrm>
            <a:off x="914400" y="4724400"/>
            <a:ext cx="5486400" cy="1762125"/>
          </a:xfrm>
          <a:prstGeom prst="rect">
            <a:avLst/>
          </a:prstGeom>
          <a:noFill/>
          <a:ln w="9525">
            <a:noFill/>
            <a:miter lim="800000"/>
            <a:headEnd/>
            <a:tailEnd/>
          </a:ln>
        </p:spPr>
      </p:pic>
      <p:sp>
        <p:nvSpPr>
          <p:cNvPr id="23556" name="TextBox 10"/>
          <p:cNvSpPr txBox="1">
            <a:spLocks noChangeArrowheads="1"/>
          </p:cNvSpPr>
          <p:nvPr/>
        </p:nvSpPr>
        <p:spPr bwMode="auto">
          <a:xfrm>
            <a:off x="6477000" y="914400"/>
            <a:ext cx="2514600" cy="2032000"/>
          </a:xfrm>
          <a:prstGeom prst="rect">
            <a:avLst/>
          </a:prstGeom>
          <a:noFill/>
          <a:ln w="9525">
            <a:noFill/>
            <a:miter lim="800000"/>
            <a:headEnd/>
            <a:tailEnd/>
          </a:ln>
        </p:spPr>
        <p:txBody>
          <a:bodyPr>
            <a:spAutoFit/>
          </a:bodyPr>
          <a:lstStyle/>
          <a:p>
            <a:r>
              <a:rPr lang="en-US">
                <a:latin typeface="Corbel" pitchFamily="34" charset="0"/>
              </a:rPr>
              <a:t>Measured actual drift-scan light curve from an artificial star using a camera with known micro-lensing behavior</a:t>
            </a:r>
          </a:p>
          <a:p>
            <a:r>
              <a:rPr lang="en-US">
                <a:latin typeface="Corbel" pitchFamily="34" charset="0"/>
              </a:rPr>
              <a:t>[courtesy of Gerhard Dangl]</a:t>
            </a:r>
          </a:p>
        </p:txBody>
      </p:sp>
      <p:sp>
        <p:nvSpPr>
          <p:cNvPr id="23557" name="TextBox 11"/>
          <p:cNvSpPr txBox="1">
            <a:spLocks noChangeArrowheads="1"/>
          </p:cNvSpPr>
          <p:nvPr/>
        </p:nvSpPr>
        <p:spPr bwMode="auto">
          <a:xfrm>
            <a:off x="6553200" y="3200400"/>
            <a:ext cx="2286000" cy="646113"/>
          </a:xfrm>
          <a:prstGeom prst="rect">
            <a:avLst/>
          </a:prstGeom>
          <a:noFill/>
          <a:ln w="9525">
            <a:noFill/>
            <a:miter lim="800000"/>
            <a:headEnd/>
            <a:tailEnd/>
          </a:ln>
        </p:spPr>
        <p:txBody>
          <a:bodyPr>
            <a:spAutoFit/>
          </a:bodyPr>
          <a:lstStyle/>
          <a:p>
            <a:r>
              <a:rPr lang="en-US">
                <a:latin typeface="Corbel" pitchFamily="34" charset="0"/>
              </a:rPr>
              <a:t>Fourier filter analysis of  above light curve</a:t>
            </a:r>
          </a:p>
        </p:txBody>
      </p:sp>
      <p:sp>
        <p:nvSpPr>
          <p:cNvPr id="23558" name="TextBox 12"/>
          <p:cNvSpPr txBox="1">
            <a:spLocks noChangeArrowheads="1"/>
          </p:cNvSpPr>
          <p:nvPr/>
        </p:nvSpPr>
        <p:spPr bwMode="auto">
          <a:xfrm>
            <a:off x="6629400" y="4953000"/>
            <a:ext cx="2286000" cy="1200150"/>
          </a:xfrm>
          <a:prstGeom prst="rect">
            <a:avLst/>
          </a:prstGeom>
          <a:noFill/>
          <a:ln w="9525">
            <a:noFill/>
            <a:miter lim="800000"/>
            <a:headEnd/>
            <a:tailEnd/>
          </a:ln>
        </p:spPr>
        <p:txBody>
          <a:bodyPr>
            <a:spAutoFit/>
          </a:bodyPr>
          <a:lstStyle/>
          <a:p>
            <a:r>
              <a:rPr lang="en-US">
                <a:latin typeface="Corbel" pitchFamily="34" charset="0"/>
              </a:rPr>
              <a:t>Fourier-filtered light curve with micro-lensing signal removed</a:t>
            </a:r>
          </a:p>
        </p:txBody>
      </p:sp>
      <p:pic>
        <p:nvPicPr>
          <p:cNvPr id="23559" name="Picture 2"/>
          <p:cNvPicPr>
            <a:picLocks noChangeAspect="1" noChangeArrowheads="1"/>
          </p:cNvPicPr>
          <p:nvPr/>
        </p:nvPicPr>
        <p:blipFill>
          <a:blip r:embed="rId4"/>
          <a:srcRect/>
          <a:stretch>
            <a:fillRect/>
          </a:stretch>
        </p:blipFill>
        <p:spPr bwMode="auto">
          <a:xfrm>
            <a:off x="914400" y="2895600"/>
            <a:ext cx="5486400" cy="1668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fontAlgn="auto">
              <a:spcAft>
                <a:spcPts val="0"/>
              </a:spcAft>
              <a:defRPr/>
            </a:pPr>
            <a:r>
              <a:rPr lang="en-US" dirty="0" smtClean="0">
                <a:solidFill>
                  <a:schemeClr val="tx2">
                    <a:satMod val="200000"/>
                  </a:schemeClr>
                </a:solidFill>
              </a:rPr>
              <a:t>R-OTE 4.5.1</a:t>
            </a:r>
            <a:endParaRPr lang="en-US" dirty="0">
              <a:solidFill>
                <a:schemeClr val="tx2">
                  <a:satMod val="200000"/>
                </a:schemeClr>
              </a:solidFill>
            </a:endParaRPr>
          </a:p>
        </p:txBody>
      </p:sp>
      <p:sp>
        <p:nvSpPr>
          <p:cNvPr id="3" name="Content Placeholder 2"/>
          <p:cNvSpPr>
            <a:spLocks noGrp="1"/>
          </p:cNvSpPr>
          <p:nvPr>
            <p:ph idx="1"/>
          </p:nvPr>
        </p:nvSpPr>
        <p:spPr>
          <a:xfrm>
            <a:off x="914400" y="1066800"/>
            <a:ext cx="7772400" cy="5562600"/>
          </a:xfrm>
        </p:spPr>
        <p:txBody>
          <a:bodyPr>
            <a:normAutofit/>
          </a:bodyPr>
          <a:lstStyle/>
          <a:p>
            <a:pPr>
              <a:lnSpc>
                <a:spcPct val="80000"/>
              </a:lnSpc>
            </a:pPr>
            <a:r>
              <a:rPr lang="en-US" sz="1900" smtClean="0">
                <a:solidFill>
                  <a:srgbClr val="FFC000"/>
                </a:solidFill>
              </a:rPr>
              <a:t>Numerous minor code errors fixed</a:t>
            </a:r>
          </a:p>
          <a:p>
            <a:pPr>
              <a:lnSpc>
                <a:spcPct val="80000"/>
              </a:lnSpc>
            </a:pPr>
            <a:r>
              <a:rPr lang="en-US" sz="1900" smtClean="0">
                <a:solidFill>
                  <a:srgbClr val="FFC000"/>
                </a:solidFill>
              </a:rPr>
              <a:t>GUI improvements made to ease and speed up operation</a:t>
            </a:r>
          </a:p>
          <a:p>
            <a:pPr>
              <a:lnSpc>
                <a:spcPct val="80000"/>
              </a:lnSpc>
            </a:pPr>
            <a:r>
              <a:rPr lang="en-US" sz="1900" smtClean="0">
                <a:solidFill>
                  <a:srgbClr val="FFC000"/>
                </a:solidFill>
              </a:rPr>
              <a:t>Progress bars added for time-intensive calculations</a:t>
            </a:r>
          </a:p>
          <a:p>
            <a:pPr>
              <a:lnSpc>
                <a:spcPct val="80000"/>
              </a:lnSpc>
            </a:pPr>
            <a:r>
              <a:rPr lang="en-US" sz="1900" smtClean="0">
                <a:solidFill>
                  <a:srgbClr val="FFC000"/>
                </a:solidFill>
              </a:rPr>
              <a:t>.csv files checked for time stamp continuity, with minor issues automatically fixed</a:t>
            </a:r>
          </a:p>
          <a:p>
            <a:pPr>
              <a:lnSpc>
                <a:spcPct val="80000"/>
              </a:lnSpc>
            </a:pPr>
            <a:r>
              <a:rPr lang="en-US" sz="1900" smtClean="0">
                <a:solidFill>
                  <a:srgbClr val="FFC000"/>
                </a:solidFill>
              </a:rPr>
              <a:t>Provides for camera delay and VTI offset corrections</a:t>
            </a:r>
          </a:p>
          <a:p>
            <a:pPr>
              <a:lnSpc>
                <a:spcPct val="80000"/>
              </a:lnSpc>
            </a:pPr>
            <a:r>
              <a:rPr lang="en-US" sz="1900" smtClean="0">
                <a:solidFill>
                  <a:srgbClr val="FFC000"/>
                </a:solidFill>
              </a:rPr>
              <a:t>Supports both NTSC and PAL in menu selections</a:t>
            </a:r>
          </a:p>
          <a:p>
            <a:pPr>
              <a:lnSpc>
                <a:spcPct val="80000"/>
              </a:lnSpc>
            </a:pPr>
            <a:r>
              <a:rPr lang="en-US" sz="1900" smtClean="0">
                <a:solidFill>
                  <a:srgbClr val="FFC000"/>
                </a:solidFill>
              </a:rPr>
              <a:t>Primary star light curve can be normalized to a secondary star light curve</a:t>
            </a:r>
          </a:p>
          <a:p>
            <a:pPr>
              <a:lnSpc>
                <a:spcPct val="80000"/>
              </a:lnSpc>
            </a:pPr>
            <a:r>
              <a:rPr lang="en-US" sz="1900" smtClean="0">
                <a:solidFill>
                  <a:srgbClr val="FFC000"/>
                </a:solidFill>
              </a:rPr>
              <a:t>The time correlation between a primary light curve and the secondary light curve can be determined and, if appropriate, a relative shift between light curves can be applied</a:t>
            </a:r>
          </a:p>
          <a:p>
            <a:pPr>
              <a:lnSpc>
                <a:spcPct val="80000"/>
              </a:lnSpc>
            </a:pPr>
            <a:r>
              <a:rPr lang="en-US" sz="1900" smtClean="0">
                <a:solidFill>
                  <a:srgbClr val="FFC000"/>
                </a:solidFill>
              </a:rPr>
              <a:t>Correlated noise utilized in the calculation of error bars – R-OTE is the first  and only OTE program to calculate error bars correctly for correlated noise at all confidence intervals.</a:t>
            </a:r>
          </a:p>
          <a:p>
            <a:pPr>
              <a:lnSpc>
                <a:spcPct val="80000"/>
              </a:lnSpc>
            </a:pPr>
            <a:r>
              <a:rPr lang="en-US" sz="1900" smtClean="0">
                <a:solidFill>
                  <a:srgbClr val="FFC000"/>
                </a:solidFill>
              </a:rPr>
              <a:t>SQ wave error bars are user selectable between 0.5 and 0.9973 confidence level.  </a:t>
            </a:r>
          </a:p>
          <a:p>
            <a:pPr>
              <a:lnSpc>
                <a:spcPct val="80000"/>
              </a:lnSpc>
            </a:pPr>
            <a:r>
              <a:rPr lang="en-US" sz="1900" smtClean="0">
                <a:solidFill>
                  <a:srgbClr val="FFC000"/>
                </a:solidFill>
              </a:rPr>
              <a:t>Camera integration can be simulated in generated light curves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solidFill>
                  <a:schemeClr val="tx2">
                    <a:satMod val="200000"/>
                  </a:schemeClr>
                </a:solidFill>
              </a:rPr>
              <a:t>GUI Improvements</a:t>
            </a:r>
            <a:endParaRPr lang="en-US" sz="2800" dirty="0">
              <a:solidFill>
                <a:schemeClr val="tx2">
                  <a:satMod val="200000"/>
                </a:schemeClr>
              </a:solidFill>
            </a:endParaRPr>
          </a:p>
        </p:txBody>
      </p:sp>
      <p:pic>
        <p:nvPicPr>
          <p:cNvPr id="25602" name="Picture 2"/>
          <p:cNvPicPr>
            <a:picLocks noChangeAspect="1" noChangeArrowheads="1"/>
          </p:cNvPicPr>
          <p:nvPr/>
        </p:nvPicPr>
        <p:blipFill>
          <a:blip r:embed="rId2"/>
          <a:srcRect/>
          <a:stretch>
            <a:fillRect/>
          </a:stretch>
        </p:blipFill>
        <p:spPr bwMode="auto">
          <a:xfrm>
            <a:off x="990600" y="1219200"/>
            <a:ext cx="3621088" cy="2362200"/>
          </a:xfrm>
          <a:prstGeom prst="rect">
            <a:avLst/>
          </a:prstGeom>
          <a:noFill/>
          <a:ln w="9525">
            <a:noFill/>
            <a:miter lim="800000"/>
            <a:headEnd/>
            <a:tailEnd/>
          </a:ln>
        </p:spPr>
      </p:pic>
      <p:sp>
        <p:nvSpPr>
          <p:cNvPr id="25603" name="TextBox 4"/>
          <p:cNvSpPr txBox="1">
            <a:spLocks noChangeArrowheads="1"/>
          </p:cNvSpPr>
          <p:nvPr/>
        </p:nvSpPr>
        <p:spPr bwMode="auto">
          <a:xfrm>
            <a:off x="760413" y="4038600"/>
            <a:ext cx="7623175" cy="369888"/>
          </a:xfrm>
          <a:prstGeom prst="rect">
            <a:avLst/>
          </a:prstGeom>
          <a:noFill/>
          <a:ln w="9525">
            <a:noFill/>
            <a:miter lim="800000"/>
            <a:headEnd/>
            <a:tailEnd/>
          </a:ln>
        </p:spPr>
        <p:txBody>
          <a:bodyPr wrap="none">
            <a:spAutoFit/>
          </a:bodyPr>
          <a:lstStyle/>
          <a:p>
            <a:r>
              <a:rPr lang="en-US">
                <a:latin typeface="Corbel" pitchFamily="34" charset="0"/>
              </a:rPr>
              <a:t>Menus  contain  multiple “Go to” shortcut buttons – saving keystrokes and time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solidFill>
                  <a:schemeClr val="tx2">
                    <a:satMod val="200000"/>
                  </a:schemeClr>
                </a:solidFill>
              </a:rPr>
              <a:t>Progress Bars added</a:t>
            </a:r>
            <a:endParaRPr lang="en-US" sz="2800" dirty="0">
              <a:solidFill>
                <a:schemeClr val="tx2">
                  <a:satMod val="200000"/>
                </a:schemeClr>
              </a:solidFill>
            </a:endParaRPr>
          </a:p>
        </p:txBody>
      </p:sp>
      <p:sp>
        <p:nvSpPr>
          <p:cNvPr id="26626" name="AutoShape 2" descr="graphic"/>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endParaRPr lang="en-US">
              <a:latin typeface="Corbel" pitchFamily="34" charset="0"/>
            </a:endParaRPr>
          </a:p>
        </p:txBody>
      </p:sp>
      <p:sp>
        <p:nvSpPr>
          <p:cNvPr id="26627" name="AutoShape 3" descr="graphic"/>
          <p:cNvSpPr>
            <a:spLocks noChangeAspect="1" noChangeArrowheads="1"/>
          </p:cNvSpPr>
          <p:nvPr/>
        </p:nvSpPr>
        <p:spPr bwMode="auto">
          <a:xfrm>
            <a:off x="0" y="0"/>
            <a:ext cx="304800" cy="304800"/>
          </a:xfrm>
          <a:prstGeom prst="rect">
            <a:avLst/>
          </a:prstGeom>
          <a:noFill/>
          <a:ln w="9525">
            <a:noFill/>
            <a:miter lim="800000"/>
            <a:headEnd/>
            <a:tailEnd/>
          </a:ln>
        </p:spPr>
        <p:txBody>
          <a:bodyPr/>
          <a:lstStyle/>
          <a:p>
            <a:endParaRPr lang="en-US">
              <a:latin typeface="Corbel" pitchFamily="34" charset="0"/>
            </a:endParaRPr>
          </a:p>
        </p:txBody>
      </p:sp>
      <p:pic>
        <p:nvPicPr>
          <p:cNvPr id="26628" name="Picture 4"/>
          <p:cNvPicPr>
            <a:picLocks noChangeAspect="1" noChangeArrowheads="1"/>
          </p:cNvPicPr>
          <p:nvPr/>
        </p:nvPicPr>
        <p:blipFill>
          <a:blip r:embed="rId2"/>
          <a:srcRect/>
          <a:stretch>
            <a:fillRect/>
          </a:stretch>
        </p:blipFill>
        <p:spPr bwMode="auto">
          <a:xfrm>
            <a:off x="838200" y="1339850"/>
            <a:ext cx="8153400" cy="2089150"/>
          </a:xfrm>
          <a:prstGeom prst="rect">
            <a:avLst/>
          </a:prstGeom>
          <a:noFill/>
          <a:ln w="9525">
            <a:noFill/>
            <a:miter lim="800000"/>
            <a:headEnd/>
            <a:tailEnd/>
          </a:ln>
        </p:spPr>
      </p:pic>
      <p:sp>
        <p:nvSpPr>
          <p:cNvPr id="26629" name="TextBox 7"/>
          <p:cNvSpPr txBox="1">
            <a:spLocks noChangeArrowheads="1"/>
          </p:cNvSpPr>
          <p:nvPr/>
        </p:nvSpPr>
        <p:spPr bwMode="auto">
          <a:xfrm>
            <a:off x="914400" y="4419600"/>
            <a:ext cx="7315200" cy="1200150"/>
          </a:xfrm>
          <a:prstGeom prst="rect">
            <a:avLst/>
          </a:prstGeom>
          <a:noFill/>
          <a:ln w="9525">
            <a:noFill/>
            <a:miter lim="800000"/>
            <a:headEnd/>
            <a:tailEnd/>
          </a:ln>
        </p:spPr>
        <p:txBody>
          <a:bodyPr>
            <a:spAutoFit/>
          </a:bodyPr>
          <a:lstStyle/>
          <a:p>
            <a:r>
              <a:rPr lang="en-US">
                <a:latin typeface="Corbel" pitchFamily="34" charset="0"/>
              </a:rPr>
              <a:t>In previous versions of R-OTE , the user had to watch the Rstudio screen to gauge the progress of time-intensive calculations.  Now, a progress bar pops up (sometimes underneath other screens) and indicates the percent of calculations completed.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solidFill>
                  <a:schemeClr val="tx2">
                    <a:satMod val="200000"/>
                  </a:schemeClr>
                </a:solidFill>
              </a:rPr>
              <a:t>Time stamp continuity checks</a:t>
            </a:r>
            <a:endParaRPr lang="en-US" sz="2800" dirty="0">
              <a:solidFill>
                <a:schemeClr val="tx2">
                  <a:satMod val="200000"/>
                </a:schemeClr>
              </a:solidFill>
            </a:endParaRPr>
          </a:p>
        </p:txBody>
      </p:sp>
      <p:pic>
        <p:nvPicPr>
          <p:cNvPr id="27650" name="Picture 3" descr="2015.02.11_931_Whittemora_with_field_star_TG.ROTE.VTIanalysis.png"/>
          <p:cNvPicPr>
            <a:picLocks noChangeAspect="1"/>
          </p:cNvPicPr>
          <p:nvPr/>
        </p:nvPicPr>
        <p:blipFill>
          <a:blip r:embed="rId2"/>
          <a:srcRect/>
          <a:stretch>
            <a:fillRect/>
          </a:stretch>
        </p:blipFill>
        <p:spPr bwMode="auto">
          <a:xfrm>
            <a:off x="457200" y="990600"/>
            <a:ext cx="8229600" cy="2743200"/>
          </a:xfrm>
          <a:prstGeom prst="rect">
            <a:avLst/>
          </a:prstGeom>
          <a:noFill/>
          <a:ln w="9525">
            <a:noFill/>
            <a:miter lim="800000"/>
            <a:headEnd/>
            <a:tailEnd/>
          </a:ln>
        </p:spPr>
      </p:pic>
      <p:pic>
        <p:nvPicPr>
          <p:cNvPr id="27651" name="Picture 4" descr="(569) Misa 2016-05-11.ROTE.VTIanalysis.png"/>
          <p:cNvPicPr>
            <a:picLocks noChangeAspect="1"/>
          </p:cNvPicPr>
          <p:nvPr/>
        </p:nvPicPr>
        <p:blipFill>
          <a:blip r:embed="rId3"/>
          <a:srcRect/>
          <a:stretch>
            <a:fillRect/>
          </a:stretch>
        </p:blipFill>
        <p:spPr bwMode="auto">
          <a:xfrm>
            <a:off x="457200" y="3810000"/>
            <a:ext cx="82296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pPr algn="ctr"/>
            <a:r>
              <a:rPr lang="en-US" sz="2800" smtClean="0"/>
              <a:t>Camera delay and VTI </a:t>
            </a:r>
            <a:br>
              <a:rPr lang="en-US" sz="2800" smtClean="0"/>
            </a:br>
            <a:r>
              <a:rPr lang="en-US" sz="2800" smtClean="0"/>
              <a:t>offset corrections added</a:t>
            </a:r>
          </a:p>
        </p:txBody>
      </p:sp>
      <p:pic>
        <p:nvPicPr>
          <p:cNvPr id="28674" name="Picture 1"/>
          <p:cNvPicPr>
            <a:picLocks noChangeAspect="1" noChangeArrowheads="1"/>
          </p:cNvPicPr>
          <p:nvPr/>
        </p:nvPicPr>
        <p:blipFill>
          <a:blip r:embed="rId2"/>
          <a:srcRect/>
          <a:stretch>
            <a:fillRect/>
          </a:stretch>
        </p:blipFill>
        <p:spPr bwMode="auto">
          <a:xfrm>
            <a:off x="2057400" y="1371600"/>
            <a:ext cx="4000500" cy="2733675"/>
          </a:xfrm>
          <a:prstGeom prst="rect">
            <a:avLst/>
          </a:prstGeom>
          <a:noFill/>
          <a:ln w="9525">
            <a:noFill/>
            <a:miter lim="800000"/>
            <a:headEnd/>
            <a:tailEnd/>
          </a:ln>
        </p:spPr>
      </p:pic>
      <p:sp>
        <p:nvSpPr>
          <p:cNvPr id="28675" name="TextBox 4"/>
          <p:cNvSpPr txBox="1">
            <a:spLocks noChangeArrowheads="1"/>
          </p:cNvSpPr>
          <p:nvPr/>
        </p:nvSpPr>
        <p:spPr bwMode="auto">
          <a:xfrm>
            <a:off x="914400" y="4114800"/>
            <a:ext cx="6699250" cy="369888"/>
          </a:xfrm>
          <a:prstGeom prst="rect">
            <a:avLst/>
          </a:prstGeom>
          <a:noFill/>
          <a:ln w="9525">
            <a:noFill/>
            <a:miter lim="800000"/>
            <a:headEnd/>
            <a:tailEnd/>
          </a:ln>
        </p:spPr>
        <p:txBody>
          <a:bodyPr wrap="none">
            <a:spAutoFit/>
          </a:bodyPr>
          <a:lstStyle/>
          <a:p>
            <a:r>
              <a:rPr lang="en-US">
                <a:latin typeface="Corbel" pitchFamily="34" charset="0"/>
              </a:rPr>
              <a:t>Entry boxes for Camera delay and VTI offset corrections are provided</a:t>
            </a:r>
          </a:p>
        </p:txBody>
      </p:sp>
      <p:sp>
        <p:nvSpPr>
          <p:cNvPr id="28676" name="Rectangle 2"/>
          <p:cNvSpPr>
            <a:spLocks noChangeArrowheads="1"/>
          </p:cNvSpPr>
          <p:nvPr/>
        </p:nvSpPr>
        <p:spPr bwMode="auto">
          <a:xfrm>
            <a:off x="990600" y="4648200"/>
            <a:ext cx="6246813" cy="341313"/>
          </a:xfrm>
          <a:prstGeom prst="rect">
            <a:avLst/>
          </a:prstGeom>
          <a:solidFill>
            <a:srgbClr val="F5F5F5"/>
          </a:solidFill>
          <a:ln w="9525">
            <a:noFill/>
            <a:miter lim="800000"/>
            <a:headEnd/>
            <a:tailEnd/>
          </a:ln>
        </p:spPr>
        <p:txBody>
          <a:bodyPr wrap="none" lIns="0" tIns="0" rIns="0" bIns="63480" anchor="ctr">
            <a:spAutoFit/>
          </a:bodyPr>
          <a:lstStyle/>
          <a:p>
            <a:r>
              <a:rPr lang="en-US" sz="900">
                <a:solidFill>
                  <a:srgbClr val="333333"/>
                </a:solidFill>
                <a:latin typeface="Menlo"/>
              </a:rPr>
              <a:t>D (seconds) = 38.471767 </a:t>
            </a:r>
            <a:r>
              <a:rPr lang="en-US" sz="900">
                <a:solidFill>
                  <a:srgbClr val="FF0000"/>
                </a:solidFill>
                <a:latin typeface="Menlo"/>
              </a:rPr>
              <a:t>- 0.133500 (camera delay) - 0.016700 (VTI offset) </a:t>
            </a:r>
            <a:r>
              <a:rPr lang="en-US" sz="900">
                <a:solidFill>
                  <a:srgbClr val="333333"/>
                </a:solidFill>
                <a:latin typeface="Menlo"/>
              </a:rPr>
              <a:t>= 38.321567 @ 2016-03-05 02:09:39.908566 </a:t>
            </a:r>
          </a:p>
          <a:p>
            <a:r>
              <a:rPr lang="en-US" sz="900">
                <a:solidFill>
                  <a:srgbClr val="333333"/>
                </a:solidFill>
                <a:latin typeface="Menlo"/>
              </a:rPr>
              <a:t>R (seconds) = 40.006633 </a:t>
            </a:r>
            <a:r>
              <a:rPr lang="en-US" sz="900">
                <a:solidFill>
                  <a:srgbClr val="FF0000"/>
                </a:solidFill>
                <a:latin typeface="Menlo"/>
              </a:rPr>
              <a:t>- 0.133500 (camera delay) - 0.016700 (VTI offset) </a:t>
            </a:r>
            <a:r>
              <a:rPr lang="en-US" sz="900">
                <a:solidFill>
                  <a:srgbClr val="333333"/>
                </a:solidFill>
                <a:latin typeface="Menlo"/>
              </a:rPr>
              <a:t>= 39.856433 @ 2016-03-05 02:09:41.443433</a:t>
            </a:r>
            <a:r>
              <a:rPr lang="en-US" sz="600"/>
              <a:t> </a:t>
            </a:r>
            <a:endParaRPr lang="en-US"/>
          </a:p>
        </p:txBody>
      </p:sp>
      <p:sp>
        <p:nvSpPr>
          <p:cNvPr id="28677" name="TextBox 6"/>
          <p:cNvSpPr txBox="1">
            <a:spLocks noChangeArrowheads="1"/>
          </p:cNvSpPr>
          <p:nvPr/>
        </p:nvSpPr>
        <p:spPr bwMode="auto">
          <a:xfrm>
            <a:off x="914400" y="5410200"/>
            <a:ext cx="7086600" cy="646113"/>
          </a:xfrm>
          <a:prstGeom prst="rect">
            <a:avLst/>
          </a:prstGeom>
          <a:noFill/>
          <a:ln w="9525">
            <a:noFill/>
            <a:miter lim="800000"/>
            <a:headEnd/>
            <a:tailEnd/>
          </a:ln>
        </p:spPr>
        <p:txBody>
          <a:bodyPr>
            <a:spAutoFit/>
          </a:bodyPr>
          <a:lstStyle/>
          <a:p>
            <a:r>
              <a:rPr lang="en-US">
                <a:latin typeface="Corbel" pitchFamily="34" charset="0"/>
              </a:rPr>
              <a:t>Camera delay and VTI offset  corrections are automatically applied to the  D and R reported times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pPr fontAlgn="auto">
              <a:spcAft>
                <a:spcPts val="0"/>
              </a:spcAft>
              <a:defRPr/>
            </a:pPr>
            <a:r>
              <a:rPr lang="en-US" sz="2800" dirty="0" smtClean="0">
                <a:solidFill>
                  <a:schemeClr val="tx2">
                    <a:satMod val="200000"/>
                  </a:schemeClr>
                </a:solidFill>
              </a:rPr>
              <a:t>Normalization of primary star to secondary star (Jupiter PHEMU I </a:t>
            </a:r>
            <a:r>
              <a:rPr lang="en-US" sz="2800" dirty="0" err="1" smtClean="0">
                <a:solidFill>
                  <a:schemeClr val="tx2">
                    <a:satMod val="200000"/>
                  </a:schemeClr>
                </a:solidFill>
              </a:rPr>
              <a:t>ecl</a:t>
            </a:r>
            <a:r>
              <a:rPr lang="en-US" sz="2800" dirty="0" smtClean="0">
                <a:solidFill>
                  <a:schemeClr val="tx2">
                    <a:satMod val="200000"/>
                  </a:schemeClr>
                </a:solidFill>
              </a:rPr>
              <a:t> III) </a:t>
            </a:r>
            <a:endParaRPr lang="en-US" sz="2800" dirty="0">
              <a:solidFill>
                <a:schemeClr val="tx2">
                  <a:satMod val="200000"/>
                </a:schemeClr>
              </a:solidFill>
            </a:endParaRPr>
          </a:p>
        </p:txBody>
      </p:sp>
      <p:sp>
        <p:nvSpPr>
          <p:cNvPr id="29698" name="AutoShape 2" descr="data:image/png;base64,iVBORw0KGgoAAAANSUhEUgAABUcAAAGPCAMAAABI9ZECAAAAsVBMVEUAAAAAADoAAGYAOmYAOpAAZpAAZrY6AAA6ADo6AGY6OgA6OmY6OpA6ZmY6ZpA6ZrY6kJA6kNtmAABmADpmAGZmOgBmOjpmOpBmZgBmZjpmZmZmZrZmtv+QOgCQOjqQOmaQZgCQZpCQkDqQkGaQtpCQ27aQ29uQ2/+ZmZm2ZgC2Zjq2tma225C2/7a2/9u2///bkDrbkGbb25Db/7bb/9vb////tmb/25D//7b//9v////Y5bd1AAAACXBIWXMAAAsSAAALEgHS3X78AAAgAElEQVR4nO2dDYPcuHGmoY1O2r3ozpFWji8+zTq57FlQsrbm7GhGg///w65JfFXhgyQIdhNAv89ua7pJFlAFFl8CIJstFAAAgBrE2Q4AAEDnQEcBAKAO6CgAANQBHQUAgDqgowAAUAd0FAAA6oCOAgBAHdBRAACoAzoKAAB1QEcBAKAO6CgAANQBHQUAgDqgowAAUAd0FAAA6oCOAgBAHdBRAACoAzoKAAB1QEcBAKAO6CgAANQBHQUAgDqgowAAUAd0FAAA6oCOAgBAHdBRAACoAzoKAAB1QEcBAKAO6CgAANQBHQUAgDqgowAAUAd0FAAA6oCOAgBAHdBRAACoAzoKAAB1QEcBAKAO6CgAANQBHQUAgDqgowAAUAd0FAAA6oCOAgBAHdBRAACoAzoKAAB1QEcBAKAO6CgAANQBHQUAgDqgowAAUAd0FAAA6oCOAgBAHes6+vxWTPzw9QbeAABAf6zq6MvDp/nv0+tvV3cGAAA6ZFVHv3/8yv4CAABgoD8KAAB1rM+Pfv+A+VEAAMiD6/UAAFAHdBQAAOrAfU8AAFAHrjMBAEAduO8JAADqQH8UAADqqLnvSQAAwF1Qq6PXsd2MvK3djatDeIfawc0W7Dpxs4wr6OhGiT4G5MCRdp24OXh4nbg5enhF1OrodH1pGtonpkdx7ykA4C44QEfnS/XPvyu3BQCAEThAR5/ffUve94RxfXd2nbg5eHiduDl6eEVU6+iHV3/+09QffRcN7KGj3dl14ubg4XXi5ujhFVF/nenlQbxRT6n7nna61D43uoYGAOiD3u97OoOb3YwAAOiC3nX0jDHJDh3tZCzTiZuDh9eJm6OHVwR0tNwMOtqpHdxswa4TN8voXUdPAcN6AACh/nq9+fJSfKFpYK25ySkOANAJ1f3Rl4f3u20P4NZjEt0TLbbuZCzTiZuDh9eJm6OHV0T9uP77z59329Zz28YVUg/poaNd2sHNFuw6cbMMzI+WYK8wYVwPAPBAR0uwT7KSEFIAgKN3Hb39/KgW0ttUhyHXoXYdubnnlpCOwuvBrogOdHQxpW6dAxI62q9dK26uiKTc+ZW5VsJrq7rudXQa/B7wEpN2HVTWAS/RmD949ffakj/Isd5e19LRg/qjC6fmE+6Hv+nD/sGQbPk9H6RYX7Q/rs+nVDDALsq8lfNH1mzrD1sdUx2GXIfaNeLmWvpIhfnRBuyKaF9H8ynFdbRM3PbmgKzS0dBstRik+JF2rbi5Pj+6q85WwmurOuioZSEdSULeZii0U0c1oR1Gb3fKhkP7Jkc/OIo+ddTID1OhG+toiZHdHDoK5mTID/jde+hoV7SkozmBknYt21CvqZ8fXTKL1kmpyu97mra3ul+ooxhyHWnXgpsL6WPTQS5IbWl1Ddp14mYZDelouqdns46uSutoUYO5bZe0LF433d+wpzsqXYd0pYKcm4UMnuK9hmdTfF1Hi+9QTlXXpl0nbpbRuo66JRkdpSQabF3xclI2LU2s26mj1kD6RYu1gxGxGb6io+UjHnA2femoXWnfrOnoBpnKbOJSPuiPZiyWq/Fr/XX7+OwARsel1PL86F4dRSqdR0M6mpwf9YuYrEn7Z3lcn5eppflRL6Gp7mjqSsGiHAr/XBNZqqMYch1pd6qbVERzBer0kqLoSTjuAJE7hHRB1VdZtUv700mylNGcjiYWSrO7V3U0PR+VrEsm385b065oWKJMGC3Ww3sXTEfdJYUFNuZAWu/L6SXFOwyP5dSSjk6T6WL1i4ZBwfObHTq6t+s7s2aXOSo6SZYymtfRWSv17qY6Ks06tmX2BqlFWNfUzopGOir4g0cTOpqpS8Ru+4XykL281qsF56NTeNrbqzoqdurojiy4aubcU1p2oaPSnDb9aqqjsUox61XyOkqGPGZBRkeXhNStYNtAR++MFR31p+mlc3K2YFJGuVelRk0U3hgt6ahMjjEuuWd1lMmaWbWSR4szUeFbU9QGHY2qkvmsme2YPNs6dABLbFPZuOoOB743sDt7flRlddSdVpUZn5cJqalu57WpIjPiGOZHPU3p6CUT0jpqdzcbFoc6mky+Yh3VS1Z0NCVc+dwXdk6CCrQPYIlwbbKKRM09Cs317c51Uxqlk4ksJzpqBl5sjy6rangVs8jFhd5xCurZenXJLTpJljLa0tFkj1Kaa01EdKyq+fkkVaijqU1cAdL5EvRVyX1XvCpzf36mAhGjY1nVUVddpt7sQnA+fLdIO9xa1lFyrg3X5nDF7dTRyOOF+viqeLMg5nKHOuWKOlr+LNT5GcnhckmeaSvJdmZbalP77FtrL1PrqR+Fz3J2/pKXqSZdV8avXL145m9bL7s/6H6hz/+WMmMjSV4rntfRcUFe0myzJZdStiqoZ6m+KKaF9SoR57iva+norvnR6AQn3WKzy/nwmNoke7O5uvw76axNUXPDKBU0z7zEfg6qEuxifuiHNFNes/+uQyp1Tcs7QDrPFH/HK0+02i52mvVid5vqbB7pG5jYQjOuShx1Nh3cJFCQ2PZKZdI9e0PLjvjknJymbFJPfoqKzI/G2wVLkg5FCzcOp/bcHpt14miaGdcHqePYrqNJTSrVUbNEmgJzOhpdQiCTAGEU8xHidNT9Up40NSzu5kBHs/OjYSFNC81pdmfoqCBD5byO+hO4YpPpbHVO3up0NJy89/XlYnO2x+hoXrUDu43brdV3FVrRUd2YSUWw0+6xjko3oWS3jFhvRKaj0ixJ6aikZ8RCHbXuuhDUNh11JS7GY9thvSRwfZwgibCLpy9cJpLcJZBOikhHo/MpJXFVdDuSi6i79L8QnGSf4vXMtcXVbtmCbG/YroXMb0tHVdz0rgenyB9ppchplDhERyXVT6GntITfLpdoSzqq30uj+vbylXQ6umW44rU2rbr89i9wMk6S6Fne5Yg/XwcWCR11GyzqqNu4qENqa8zoqHsryJSCEMF3pRMTFNkPuQjymRsdScntmsj8DnRUxOiNeAe1clwvQh0NU0tvwHXUrhTs7tbEzp/n8/1xJfy4fjkNXKDc2WirsJimB76n2d2qOvvFEaqjPI0XddSnfOBBsNCusyVuGtuwKufDho3rWZneNfKvfadnuiJ/1nV0+/yodUK4vsjSVrmSMo2ycNTtoBUddQOGsLVsUrHzpksrrqNrp8fkcklO9lZHWdLQw4DrqF8rWe185BPrqAuiVkeFn9FIHXfFdKKHbYSXVrV5e6+jrF8XJjArSxEdVSo4zs3AKH0FwWVTgY5SV6RLd1fAio6aA44eH84b3hCJWrcfpLRWNt5klQbHaFTGwt7L1LuDZnSU6RldHOw0v+/sX7dFiY6m65VOyoO6yPmblOsWSLWiozYCxcvdOCD3GcT73K4FMD96e4KEoPi5KOWSgSVVnJZueOINiAi5SwRp5bKZK21WbnZeuKu73K8tOsqPD++N8UDYm6SjeiMnl2ZjFamEDPgCIU0uzyxaWbGPZnSUT3a6IL3kRELqVcQPMxKl5v2zauzP/yaRnQ+2M6wWdFQ4Cfdnc14LhYrp8vwoWbxJR3f3tsAukiqikYLcfGJl0WdC6m63Mh0NRmzKTre7I2ir895R16v1691bRRQtGKu5RcQbsoZPdXnvuZOSbsS9JAoQ6Ghi9JUIPdsayRWb2i5JKzpq9mG0f1yLSXv3pTtX2h1vz4Cpr0PJnEpJRaqw23IdNRMHzCXJdDTImAUddaVIIsC245IUQJqHvnfAe562FClDHW1i4Nuc3aHVkdwMN2fZwkbpdq8u6qidzEnoaKJDag8Jm70LWmAPG5649uZmeijQWqT91yWt7ua45wAwn9gBw8N2rRL80gS9QhG1sO/J+NtnwqZn431WiD32co0RLco33jKN6Kj1n+8ZQRrMXFSiI2HTSHYPU/mz5SYnlPSkCanJbGvvv2fO+LTQvQxbsPGaZeQWHfWLpVILo3pTpCLGtFPDNpJ8ela1ITTt2V13ftQnks8Y5TPFj2dF4tRJbsFXKR3VYkAziXmh88DnY+xUcDz5dOQje3riNqaRjorgDfMoupHKT8G5Vol0lLoUNLAfMZLbEINNyfUDXrKtj5frtg2JPNhOizoaDYanLYiOuuTgWcH6qabcQFsFOT0G5StbflZH2Qg86jwLOktPImM5wibGtugoq4N+oFsldBTcAD4+J5nkM4LMWXKdoeXovJDBvqWl04uUTEgz6RE4FSYqOSWTMZ/1mHQPTOX2X0H6OsmjVXEdpQId+Of/0Hm0lPNkMku6Y59r47KORuW6bUNyW26gJR21Q+lgv+stqI5GX+Wkey2po2RPqSi7XKIkdTShXoroKOsQOFf5hormBF2z8pQoFWRC7IlxkbUKuBF6PsXuDeHSgXz5d4uO2n2YSHg/Ck/rKE+JRJrm0kckdJRdByVTSZJ2CVV01PFa2F1b/NqaHj/azgg1CVwLvPd9BH8LN/Fe0ZFA0PfMlOsaOCSz5QYa0VEvpCSh2Bglo6PSt6T0rep2FV9m1wg95LLFcx0llQrz0AW/Q8iJTwX7dFFHw6sOys4xsUI50mk6a444UaSy/wW1FtPJ+LyR8GYddfuD7R0pffK4KSBjFB6qdh86c5KPpEyno2TQ7dbpNUF2iAVov9HMj1IJtAeODsJ6ReYxhU1OGdRk79CKbk8JjqEF10i7WwOhu+xeR+l3Z71h1LhCsCscwe7zG7mN48220YqO+g6bbYtgztwImvtrjOwNne4RpYqP3ll/wBXHTqNcR8NdaRa7Z/Lb5b4im/Bs+KHYhgkdJZmXPk7nmWCbA67nI+yJXblyFXT0nOqCA5RKgbmBzuuoK8MorBdWJw3e2BqEOurvAyCJIFzn0iqX10CS9rwO1m903RMSA/ko7RJB9MYlZ6ijzCO6ZEVHiZeKNoytWbDH/Ehyj3eidrrrpCTOsN2Xcl0FG22lOR1VVEfJjGRGR+0GTObInuJ3Nbvi5pLcTrGLFnQ02g9mnCPsbSxEyFLjelt1XkeDHSjY1Kx33yW7qclJuPvSKbgNbKwwQT77OzkTOqqCNBP+WqnP4VhH512cGCp7gTRpHd0RKsyoy1vzzqeytwvwc0Gq0+jc9VebuJ/OW76Aa7SwA0naXjx8ur1ziPbZ/bfFEj4q39rsAFZ8XUqC951sm9FRpwFmB/tZEYPVUao4vm28jgp2xnOiJlkjsUv/8fmf1hrPXJkVbg9bHXW+LPQMczpKymcJxtODdhpMGO4IktE5AFyVaLxIr5eT8c6qjir+TTe3kC41N+XRnyoTtjpfXkpHzUFjroq7Ouw1G5tJ7hPJy6SOpnNSseOEdX3dOMwVHDUR+eD7FH6dcyjUURVV5YpwrZ3QUeNS6ivnDerorFXFL2GfdRw+41j659UK+ixZ+mxn8hxcu0zS9Yo8Y5fWZctPPSdZxnUq5bcVgvtmbdx2uVjJ83ol8U+Rcl35tJ6cz0Hsu157n7vbiV12X+y0i/IiyJVUPtF8dHlA9jHNoTC/XJ4kctJuR/PA5b8M8krGfoU5546TTC5S31J105y2n8PjO1WnVPnPYZuk2j11/LLjK9H2yXiK8+RaOrpvnoGeVZhz82d6itNLbQRSkKGIMwnu3fWn6uAcpkjhQa1scsWvIwVI4puyJXmvFbWjhWvXBO1eqOB8L/VSUj1rAJnrj67s1hw7zXqx22U274XkUtr3VOaYtU/JnJbROxd9Akj90Sai25+0rzVvQpJTKjtvFMx9knkqO0HEf7HMHeWuGsW3USTzBXPKZqfLQ2GH9W6h99M6KIUbFdLSrOPSBxb2Iol/9KM/tCQ5Fl1z6Ih9fJI0kN8nWjx9b1SwmQ26RO0c1bUzrjdGfi8Fs318b9Pl5o/0OqP8Miu0pvlpwwnX4n5oJLiOikDkQkf1/ChPX7p5aMY+++oDkwDrB4mPHrrCjngwP3oN3H6OF5KkUva4dNmmuB5YS6ajdCdLryCK2pr9Lmk5Yc647PMbOnPJOgMpHY3G6uaPK0yypA4qpzqqRYuc7UlhLhh2KAY1q7SOkrQ3xUj36Eyqo5I3rLIiagWVBBv4qTceTEelb2e+grW4wWWWFxrpVnkdlWRvLuoo7bX4PZ521OxLszMFO3j8RqFRWIJB0uVxsAkdFWbgQ1KhrLXBOqmkswvov4rcdGPfpFJ2UUcTljLQlmSxkY56c6aj9mDI6Cg/XdjCJBuSpX3J6KiPiPRo/Zk/aoSou2Qv37q2MH/p3V+uLBmYKyXdlxT9dWDnb3j6kGocHVVuZ/N4eGN7/MVuYcfd0vXhzQ7TG2q1s3JKhlxs//HZBLMv/eyH5Ku0iT8p0oSnblm7OCQ/HvGV2AKEoN8NFn7AFA9kfCqEfhbRyfj8luEJIWiy+IV074m0jnKpIE5wU1uSLZrJppThIZ84GMymaR31EdjesD/pW49ESjlsSakHS+vkpP1Ue7+I71f7LcMupqRjdP4FAhuK3djrqBTkNgB264E7TsOzk52XdTMu3qHwVOYHE8lu02qaVK2+ju2SjkbbktZXVkdt+5q2tDtS2X6+2+emDPOP8CclVqtK6ah0e9sooJmEoiOgLTpKEofEL8y5N9DtxPBFQUevasaOarpQCBHfciM26WjCKtjCd5rIBKHbyr2lc1ZOR1mt7NYpqqMbmiUug6/lgkmm6lUkzNR9ey1HSN5L4KHpzy5GYXXUB+t8iiebBV1ppZS4SibibIj+XCn35EmTOmr+FXHmxpWQ5tem/npLPIi3Zzd+PqYnZBHNj7pdGThJZo+sjgb7XsXnefaZ1OnTxhYdVkkDzeiojK1ALcFhyZclDmCnbDnjQEdzIy2bzykdtedrxXVU1+51VCqpuI7aSsK0XI88Z+HXcB1NbmY3ltSOBxzFKchBojeyR12iAckCq4tOR+lVWD9+t01F5gnknh5pgzoqXBdOxksTG9sWl2pdR91mdD+GOy4qP5UZ7swogwwwPtjNNkZM0yelo3ad29c2ARQ5lRb9sATYBm94t8QnDJEuKcOc1bpBs2q9P0ogu9eeMtnqWEft9uT6o7MPkmhD3IvOsRiZo5nCyKGdK5JXyMqTrN/ppkqD6KzakhYJdTSYBxWsn8vmZ7bTno7aIOQmEXIpaq+DOlUxbcxOyHYPSJra0Y6LvCGjef/Onn0jtfYmvqzlSJilonPifM7UThQpMiek3GQp1dGVlhOZbkkn4/PbTltEAsE/KaKjQRU2yZi6up3IkpKWRzcmqpty388XKaGfIWm6oC49aWKFfxebhbmXaRhFjxiZaJmgNNcqoQtRtSKho4LDdZTdVkNc8Trq0l0SnfCxkN5IPuQsI+iofsNn56nM2Nyhl5K26qg+W/nq/LtlHQ0KK9ZRnxBkE+kjTegovdq6ob5UsJ3o4Vk6ahaIsOHYsRwuVwkd5QPU8ISW0tFoozgiPT9KL2/X66hKZQmz86vntMxqENmOHyWp7dwq+jZ5wyk9x4V7yDSvtJMjQdPbLolxnt55mnMuT8s6WpT29MzNWtFNifrBMJ8CCXecDAtONmmZjq74Llh2S5XIRu+j0VErrcF9cFvq83lXetq9R9wpK9rBbguzINptdo9FOmr2nUjPvZON5eLeipaE6SDp8zzY/Oj6nieHxJbNzFWCXNHsEFvI1nCNexseYGaz1O3dfL3XUd+Ovk2pxbp3+VaoWn0V21TybSCto8J/zYN0LCQrnbValNfpzBCu+0e/QMH3weadQfsQyut9XKVeHego64hDR4+G9vYzx5i7ppFp0SDZlN13uge3UjvLJr4yXiTpqFnwC1GB5UrY5bAcjhEiIYjJzfgKfvt8tBtk4nDx+e0bUMT2vlmIO8veZWlQRw3bdJQNuUWapI7S/KWNtqyjMrZgmerqTIx5lqLgOup3Y+qqhaI6Su4LsUau+jw+fQI/ls3y/vdht8NM2H4m7+WE25hdEaz0s9V8fsb+yegoXeJvx8lVzOwSd0j5MHIctBdk0seEWa4dNeEaP+dPYxG2H5OabdWf+F7J4uscVEc3BcKnLkn6kLaMdVQFl7ZJVXFe0ybdpqOBN2o1Vf2QyL3xkhn5ocOJngdgPrBluSOIzLTGi8vpxK7YTNj8kaFARRu5xk/VF4x9lOsrJfdPWkcTWwa+eB0lJ8oNB9GtdVQt63oYlT8b5TaOLob5ZaJUR0mJa4EwP6pWX81WFY86rcY4SZrTyh4H/Ey9NJ6Kl6cEnTgX66hZnDjkcmin7VR4dibBi7Igd0GndFTEVnGFZNS3ycs7gxxpMtDRcIxM8ipJrKPm/WqWL187jlYFX/gsPIbq2KqjqwRlLMm83R1BxWIb4VwDq7Ps7DKKjtqthekNmgt0Zn7USaruBZj+aZLUDfDp+qwBW2CXpw64PExHM4eOXxrMmdExY1RvuixJdfSmB1s/0OMt0lERbjg3/gYdJYmTLCy2LNs57KpoSQrWs9bPrCk3h2vAzC4J9lnyC2bOhNd5XzoaDLSdVBpVMj3PWEfz0/vBCu5GwmphuCFCsc0guPgTw+QkbvhktES94Xxc5LNW7lBHOxmfX29cH4mQbk07CRftV26UnSZZzpFw/8jM+zUiIdsoo8eN6/eYbd4+ZZc5U/ilgs1aB9Mei3U2o6P2azn7XyXPJBbkubPKPgPaPus1eEazEAvP9JVxuYt+ZJ4pLFLPlF3xXSrJnjWdbY+Fsm1s7JnQYRnG5+iZwp08j3mvXXafp9qVPks48Vzjpf0Y1VeRI6XP5ablrebuka9dzz6uL3fLsbKrXYtz7Fo6WtvDX/MtqM0PdHUvbbLWJUg6A0+vlaarjcpdPHml167Uka5Ckm8Or9SY6euS7hMjqMl2WNm9htt8HRvaEGYP2gbj8zVrxgHpRFhv9OIdExjccLdeK4eOLVdsvP5W/KySdsf1hTpqK7Uiw3RUhCPdhXYMa10Vtfz86T4dXdslQnAhjXQ0frRjwtbMfsTb3CtBq+okUuRD8C5VQGbV7tat1dEb0oWO2sKgo9FGqYpDHY21hD2nbr3E/MrsHvHVrxZqj7OEjibsQh2lBlYSg3s9UrbhW7HuZp5O7JbMXHvQz3ZaLZDXpRIS9ZVKgXezzDJ8OnN5fRV226suq47shSK7VH1ulzaoo89vZ6d++LrDdpnDdJSLyYqOLjfwdXTUbhQfCOs6mhBK9qu3vhmdTogU291Med6H3bqOhj9qoD+EXyLOF5Gsb7+OlvVkT9XR7a6WKtRxF0F9pq85e3MdfXn4NP99ev2t2HaFXeN6XbMdVEvzKdSafMIVZ2Juc1m+46X0U5erNdp6A4eNdtqJT3Opw4XMfryMiMXuph4Bf3KJH7UY9V52CNU+ddvD7Wrqku3Nc3Md/f7xK/tbYrvCfh2da7daGsooWZ02OyYT9+io/nfvuId8ZheKE1/FYcN+3nO+P0yzEP00jZjU0Z01HORrOzV1yebmGao/WrOR72aRfthmuzqf7JaSfdpkogId3WAX+Kuj1V/oSuuo7375RpIFbmY9b94ue9lcX+YL+um+aeVOdbrC9MMAdl24WdqJq54f/f5hTrprzI/WbBToaNQs2cKXT1kN6miA11GR1tHwLXQ0o6P+jNqEm8PYdeHmzXX0OrYTtcN6O+0n6MWW27HtOSvMQv9b6arwNz4ZHaXCkBCLex/Xu9slYhnFKPlegY7a2tldLCfoaPlh6O4uqK47o6Mq7Jw6Hb1vITUnMNdJ55frwR1ycx294n1PtRvRkdnmcf0BPkW1l8TCj969bppvRulvIFi9NN91S3a5ZE11vdgFZoKN2+25R98wl2ics9wcza4LN2+to61eZ5oduGMd1TdQGTklvVMzY0xuQ6UK2kWK77fjZoFO2i671DPbtDsKoTnSrgs3b62j17vvqX5QtaSj12fn/Ogho0n3+ATaLVVWR93VN1/r2vmo1qEWcU0gaYu4p8CCe2aY/ugReiLOnB8tvgXtwPlRxXRU64PULsmkji419nDzhCL4Jhh0FIQMc9/TxqN3Y7i3H9dz7/fOUVSMZbRwOiF1Y/uUjjqxTYWwYU90MVQjJyr+5UDp7nFQaR3FwPdIuy7cLDVq9nr9sToabXftHAjc32KXirdaR60rTk+lVxP/N6mjZpnYsCe6ODQCHXU9dd82ehvo6HXtunCzAR21aXnd57e2/ip+hm7Bc5+3tl347OHU86v19Cl/pnDK7uz2PHzfJF7TOvb8b7zw2vyq09Hr3fd0KCtxHs6WXlzC4sDK/eMC/bDe9EjjWv3Qny9b/yG2/gh6obSzbr7FgPnRu6c0A5q9zrSRrfGG2+08Urabcf3ZYJcUrH1uzrc6OR0l4pjVUaVv9ZFsIM8EZpG9unNju9ksHM0zHXUDqdPdHNeuCzdvraNXfN7TJprVUT7ducUupVcH6CgRwoSO0nlSbcb6ZvQW0wU97eLQ4Dqa/jJ9+sQBoTnSrgc3i8dgvfdHt3JfIzWnn4L3c4W5Yp+0CDWF3Qk0zu1PkY7KVBf8bC/BmZSnQLP3PR3Mfemo4nf3kJxwvcvU5omumdI6OpK82NMDCTY4dwwSKNjLCTp6HdvNtDuuP9nOp0Igo+kEMV0zry22q0buL83nVifNYszCk4WKOu1BoBj4HmnXgZvQ0QxRs4ybA8YunQr5BJllc01Hj3fzpnaBjgrea7dbxYFCaI6068HN4hFJ7zq6jXscqiUjXtZRchk7oaNDzI240HxHVEZb3F2ugFqgo/dFrBt+Bf9yj1FOYecSR5hj1qGxh+JFiYFcAeVU3/f0weRkfKGpoXH9YVNePYxJlu1yN5mb/qfTUXPDk+2J2p6p2fTqbh5kx/e7fYAgl9EgmoSOYuB7pF0nbpZR3R99eXi/2/YAMD9aaJf9BpvWS8FxXTeio7Q3dzU3j7ELHGU6SraIjG7s5rnVIbwDqB/Xf//5825bcHPy3wSW/jbRBCp1maZlROyn+biiowAUcx/zo8CT1VGR+ZqP65BK972mDnSUn4aSC24AABe/SURBVALYQjbcbz0O0AW96yjGJKV2C+N6/9Ueq0ApHU0M7BsKzxL0pe13uUhYTbjZQHUI7wCgoy1XdwW7rIBEOqqCi/iTjpKPjc+P8vOBDQ86er5dJ26W0buOgjLyCkIEJ9BP5X7nKRSnlgl8NZ3qXToKwApX1NGzn6uKV+q19ExmEbx3zzeW5hnQiecet/yKntUsyTOqG/APr5Fe19JRjOsbtFvuiUm6XdQfVbw/SgqSxOgQN4+wC501DxZdS/m91R1n10yyXMeuEzfL2NYffXz97VGIT4cWfQzIgUK7Ra2TZCt6XduM6KOfzeN25aPlqzYLnQt15wHo6Ol2nbhZxiYd/f7z58v/zz/Fz8arKBo0TCiJVkclm24Mbh5qbNaRiDvrQt/kuAL3xTYd/fj10iOFjt4PGR316slG9lRbT3E3hZ9rsKN61z891zEwIBvH9eLV5yeM6/sZk1SHF6iNZA9KMht4HZVOXG/iZtKO95ATOho8oOQkN9urDuEdQO/3PSEHjrTLmulLkoLpUKSjpwqUCDVShivIz0+d52aD1SG8A+hdR8EtEO4ufKJV0ivSycN62ld2l8AkW++WtTX5AAah9+v14AbozpxUfFxMH/ch1YkKJTLEG5gPZzgJhqb36/UYkxxplzGznTlpOnRmYyKpO3X0mPBoN5Te5xQJqdyZkm3shVHsOnGzjN6v1yMHjrRb0VF+72Woo/ln7ZfWV2hn/IhklD5IZZ6UgI62YNeJm2X0fr0e3ALhf2eEIH3XVK/IPWv/yhjJnL+stKijGNKDK4HrTGATemDMFhnZdCvkOfe4G300LiRlVOEKE7gqvesoxiRH2i2YZXXUTzxK2kWtrW+7nXDTDoo9ASC00Pc9VVd3fbtOkmX08IrYpqMvD+L133O/H7Kz6GNADhxpt6ajYR/PypYkXxW98YM9uXCmR/X2xizMj7Zg14mbZWzS0ZeH98/vvj29/nZk0aAvYnXig+hMR/C42pe8shXnZRRDenBFtl6vv+jo5d8jiwa9sUdHD9Iv0t9MrEjp6KLnABxLQX/0sbA/evZzVfEqfsnl9eGzm+nzkVXm+c6Lz3teqS8qhzxXOvJB8M/M3iyTO9vl1nZ49fjaILMvD5fzeaGMYn60P7u1bKCdOtfxm9LIXQ8PeoOJjiBdsNlN2t30z0VxXvh6MiUKd2fUHtraC73bdeJmGb1frwdnMUvXfC42H4KbN/1ToWKzXbWpUE5VLKMYvoNTgI6CfRi1JF3RoE+aFra9U5VWrf1VeeIEW1EXFgA72KajT3OC/tDgdSaMSY60KzKj4/qcsCklAyllUrelPjtgp6XKTHUrOjriXujPrhM3y9h2vf5D4VdCtxR9DMiBI+0KzRI6Gt15FD2FniqdTCxL1hHcnSqD6mwB0NEO7Dpxs4yt9z0dXzToHjuaT4+09TYyXGDmAaJyluoIxZk8dCq6+HVMaACUsG1c/+X98UWD/hHmt4wV0cLEsJ4Lq+S6ydYG3dZQRF1tpNYrhwjABjaO6+ckxvxoN2OS24U3K5pUCW00JfoOqV3lZwHCr8PbN5F+eiGdN5Ay6AVfLbwz7Dpxc/Twiuj9ej1y4Ei7Q3XU3LIpyadg2C+ojtL7Q3MKajecdZTJ87XCO8OuEzdHD6+IgvlRfC8UJEheK3ISJ40CsuE/637OH+ifTG+UTbTK8MeiADiTDTpqRvXFX2hCgt8DOSEL9ZHrqKQfhB+hpwQ0sZDq6K0CBSBP79frMSY50q7czMhaZkVWFM1d9dIaO0lMmSgZLpJu2vXK4Z1i14mbo4dXBOZHW66u/fCyOirTPUkzPDfTm9KIotdE0stM6qi71yq46n+l8E6x68TN0cMrovfvM4FzyYpZ9OgSq6MLF5NUPNTXOko6n7YLu0dHAbgS28b1pY/C31I0GIKclvkfHUnqaDRUD7qewfeXfD1Si2jibn4ATgPzoy1X13N4+gq97zYaVWQPhQrVlHyLnvU2ffnCD+rLvb3DvdCgXSdulrFtXP+45/tMZz9XFa/iV8FzlVftgmctu+c8q/zzn6NXriy58nzozAvPccbreq81HXX3PWF+FGxn1sjUzfXBw/VkYulkT7qj/i0b/a/kLgA3o/fr9aBVJHnUU3DdiOto6u77uQCrk2SIb/QTOgraoncd3Xss7bS7cXU9h+euGIWPHFH+Jn2pZzndQmJESqVTpVp5pdolo3e4Fxq068TNMkqeU1I4sIeOdmd3ZHW0a0m/3uQ/zT8oT2aW9DxAPLCnOqq3k+afA9xs0K4TN0cPr4iC5+Y9vin7BXuM6+8aJqOhFvoPdIbeiW1gwWXUTgdgWA+aoeg5JX8puv8JOnrXcOWM+pRk0M62STx7L1Gu+V0oANpgk46+PMz90dd/e9dcfxRjkiPtjp4f5X1NulaYp+qFQ/9tOiqFWL3VZKObDdp14ubo4RWx8TrTl0vyvin8mSboaHd2B1a33GU0IskeNiIC5UzLKHS0d7tO3Cyj9+v1oE302HtNR1Wko1uLxrdCQUtAR8E1EGHvMrFaBdpZpIxbVReAG7DlOc4f/4LfZzqnun7DE+tCquydTnvqWy49a7aPbvdCk3aduFlG7/1R5MCRdsfOj64r3f76oKPd2nXiZhm9P+8JNMtVR94Y1oOW2Hbf0y94/igo5qpKBxkFDVHyvVDMj3YzJkF4DVQ3uJujh1cE5kdbrg7hHWoHN1uw68TNMq6oo2c/VxUvvPDC61avDTr68jB9n6lQRzF/BQC4C4q+X1/y7XqM6zu068TNwcPrxM3Rwyui6HlPuM7USw4gvAaqG9zN0cMrouj5o4cWDQAAY7Dle6H4nTsAAMiD+55arg7hHWoHN1uw68TNMqp19Pltrq8KHe3OrhM3Bw+vEzdHD6+IWh19edDPdk78dBPG9QCAu6BWR+1F/MTFfOgoAOAu6L0/ijHJkXaduDl4eJ24OXp4RVTPj+afYQId7c6uEzcHD68TN0cPr4jer9cDAMDZQEcBAKAO3PfUcnUI71A7uNmCXSduloHrTC1Xh/AOtYObLdh14mYZV7jvyf5U5NnPA8QLL7zwutWrSkfP7o8CAMDZ4L6nlqtDeIfawc0W7Dpxs4zer9cjB46068TNwcPrxM3Rwyuidx0FAICzOeI60zS0T/zmCHQUAHAXHKCj86X659+V2x4BxiRH2nXi5uDhdeLm6OEVcYCOPr/7dt7znpADR9p14ubg4XXi5ujhFVGtox9e/flPU3/0He57AgDcJ/XXmV4exBv1dNZ9TwAAcDa9X6/HmORIu07cHDy8TtwcPbwioKMtV4fwDrWDmy3YdeJmGb3rKAAAnA10FAAA6uhdRzEmOdKuEzcHD68TN0cPrwjoaMvVIbxD7eBmC3aduFlG7zoKAABnc0UdPfu5qnjhhRdet3pdS0cxru/OrhM3Bw+vEzdHD6+I3sf1yIEj7Tpxc/DwOnFz9PCK6F1HAQDgbKCjAABQR+86ijHJkXaduDl4eJ24OXp4RUBHW64O4R1qBzdbsOvEzTJ611EAADgb6CgAANTRu45iTHKkXSduDh5eJ26OHl4R0NGWq0N4h9rBzRbsOnGzjN51FAAAzgY6CgAAdfSuoxiTHGnXiZuDh9eJm6OHVwR0tOXqEN6hdnCzBbtO3Cyjdx0FAICzgY4CAEAdeI4zXv4lx7aTO9vl1nZ49fi6lo5ifrQ7u07cHDy8TtwcPbwiMK4HAIA6oKMAAFBH7zqKMcmRdp24OXh4nbg5enhFQEdbrg7hHWoHN1uw68TNMnrXUQAAOBvoKAAA1NG7jmJMcqRdJ24OHl4nbo4eXhHQ0ZarQ3iH2sHNFuw6cbOM3nUUAADOBjoKAAB19K6jGJMcadeJm4OH14mbo4dXBHS05eoQ3qF2cLMFu07cLKN3HQUAgLOBjgIAQB296yjGJEfadeLm4OF14ubo4RWB5zjj5V+dPI95rx2e44zX9V7X0lGM6wEAd0Hv43oAADib3nV0pT99tN2Nq0N4h9rBzRbsOnGzDOhoy9UhvEPt4GYLdp24WUbvOgoAAGcDHQUAgDp611GMSY6068TNwcPrxM3RwysCOtpydQjvUDu42YJdJ26W0buOAgDA2UBHAQCgjt51FGOSI+06cXPw8Dpxc/TwioCOtlwdwjvUDm62YNeJm2X0rqMAAHA20FEAAKijdx3FmORIu07cHDy8TtwcPbwioKMtV4fwDrWDmy3YdeJmGXiOM1544YVX9etaOor5UQDAXYBxfcvVIbxD7eBmC3aduFkGdLTl6hDeoXZwswW7Ttwso3cdBQCAs4GOAgBAHb3rKMYkR9p14ubg4XXi5ujhFQEdbbk6hHeoHdxswa4TN8voXUcBAOBsoKMAAFBH7zqKMcmRdp24OXh4nbg5enhFQEdbrg7hHWoHN1uw68TNMnrXUQAAOBvoKAAA1NG7jmJMcqRdJ24OHl4nbo4eXhHVOvr8Vkz88HWH7QEgB46068TNwcPrxM3RwyuiVkdfHj7Nf59efyu2BQCAEajV0e8fv7K/k43h7Oeq4oUXXnjd6lWlo2f3R1f8P9ruxtUhvEPt4GYLdp24WUb1/Oj3D5gfHcauEzcHD68TN0cPr4jer9cDAMDZQEcBAKCO3nUUY5Ij7Tpxc/DwOnFz9PCKgI62XB3CO9QObrZg14mbZfSuowAAcDbQUQAAqKN3HcWY5Ei7TtwcPLxO3Bw9vCKuqaO3QN7W7sbVIbxD7eBmC3aduFnI9XS0iMEnARBezyC8nmkhPOjoMSC8nkF4PdNCeNDRY0B4PYPweqaF8KCjx4Dwegbh9UwL4UFHjwHh9QzC65kWwoOOHgPC6xmE1zMthAcdPQaE1zMIr2daCK8FHwAAoGegowAAUAd0FAAA6oCOAgBAHdBRAACoAzoKAAB1QEcBAKAO6CgAANQBHQUAgDqgowAAUMdtdPT7B/H6201qui3Pb4X45MIbMMqXh4HDe3kQrz6PG94lOX/4Omx4zz9FsZ0Z4k10dDoaH9/coqbb8v3nz+r5x88mvBGjfLycJoYN78sn9fT626jhTcn5OGx4T9M5gsd2aog30dHvH7/q88dgPE177csnE96AUT7/4+8/qVHDmwJSatjwnt99m2IbM7wvr369BMNjOzXEm+jovEsvp8cRucRlwhsvypdf/nw5x48a3vO7f53G9aOGZ/qjo4Y3KSaP7dQQb6Kjl9HTWDvR8/Lw3oY3XpSP76ex0qjhPb+dzxGjhmemC0cNb9JRHtupIaI/WsX3D+/VsD2aS0AvQ/dHm+nNXIPnHz+rpx++DhveHfZHB5uc8UxdmnFn2B7n3+1+P2p43/8wH3ejhme6Z6OG93yH86PT4Heki4UWLaM2vBGjnPqjw4b35ZPuco8ZnumPDhveT1+DzDw1RNw/WoHusH1q4f61KzH0/aOXgAa+wVI9iZFvj73H+0cBAGBgoKMAAFAHdBQAAOqAjgIAQB3QUQAAqAM6CgAAdUBHAQCgDugoAADUAR0FAIA6oKMAAFAHdBQAAOqAjgIAQB3QUQAAqAM6CgAAdUBHAQCgDugoAADUAR0FAIA6oKMAAFAHdBQAAOqAjgIAQB3QUfXyIP7HT1/DX2wln19++fWt/kG7MlZ+BHb+Dbn517nmn1tzNs+xM97ml1+nVY+zNxfHJ17bn+22fr7f9POzz2/niNyPgxkb41Vm/VTxxVlb06ttvxb++N6E9S7+GbKlaOlGcXmmsCU/J8wKsxkrb/4TttpUtAnu+e3085Nffvjq1pj6xojcxjJvzlPqbyTIL58Sjlya7TNbOtSPOpcDHVX0IAmX6rfv/qZ/nLBQSDfp6Fzqo/udw5WDS7sybf79w3tfxdMf3xM/f/68Iakn6X3+8fPkxPxjtU/m6Hs0x1x6vT6mbE0buRz3JqzH9/HKLQXxjXR5prBFP5Vu5csKs5leZmLVf8JWI3vg+cf/eWnof/6J6+gwkdvSp3QKUopWu6SjhdGMC3T0ctZ+9atOdv1DvOxwmf48vTGL3n0jv9X7aj7uLq+XX/790pt5mno0toR3/3o5uc/vn1zvQHcL9Kp5w3/4/Sdbz5Tr8+ZT5/Ri8dvU6fAb/vNnZcqZXfn+0TmoHXv55f/+4Zuyfl6On+ef/pc1nnuPzkHjspo2VtMhMpU1Lfjy6lcd4z/+Xh+IyfX24LEtomyBF7PZ+Utt3z/+n7kj47tB0+/EmwaePQ8bcQ5JG5kwzQau8fzO8eWZwhb9nOrSK8xm2l7Hav7QVgt19Kd/uWjQH9M62n/kJKIwpZiO/nFOXO/I7P2lopeH13+ziWp9nNdp96fDJVTbYYGOkqH0l/f6zG6W2g2+mCNsUrvLJk+vv02n+qcpiWYdfXijphGgL+H57byVyU9d5NwtmIaM86q5nPlguySj7osaU+sM3fDVZ1vO7MrTbDF3Z53ATweK8fPS+SDGFyvioNdR49N8bvjZDdFefvnzg+91R+tnmfc1Ka8mbz8p0zbfP7z+9nSRFh2vcsfz/EEfz9Yt04hTOxkjG+a8gW8807Q6cCscvuuV9VOZk9+8wv7xO9eU4lot1tH//KT+36/LOtpv5KQ/GqYU09HXtlNNk/+/fvn85T3JaHNGn9f9fXZ/0tDUfMaQQEe9dM29wo9f3VKz/pIPtts36xkdAer+6Of5vHtZbkqwh5gu0uNXTeXYmcineSLKm3pdtxv+8tmUo1150lr/xenoZZx3WTatNPO41liXSRxkOvryoA9QoqOP718eyMAwXD+ND6eOiK1JHz6kyzW1wYdPthtiejmXY8mqyTwiJa1kW98YkcP+sgE7+k3pvjzlxspZP+fW9dPHD25sTWSEttr8d+pJueB++93Ln34LdHSUyEksKkwpt8IsnE82LPlffvnv791J55k3kXH/4mViOmNMoKNERz+QCwheR82klJtCm468+TSb0FFdAkmtS0LaEr/Mh+hPYRdlruJHYsp01A6OdDnaFZ30vvMwXxyYx1FBX8mUmdHReTqM92Yun6ZiL56+Sa7XcXyKa7LlWkWYjz0zNp2OZ64mJlTbiPZ88+WTCdPuCNd4xlwLhCnPqUnezykOt2LeTEdG1SSIJeiP/vXf/v6/A5EYJnLz52meVQhSyme/Uv/x2egoS/6Xh3/6wzfSAM92ZDSXa7L1v+5lWA8dpTr68Stbat49vTEfpqHbSn/0oz8+3eFoxmQfPpGs8/1RncF6mos6Qzd0/QvtSjSZNSXvl0/OT6+jusy0js4DUj9UnP99FPrKdW690r7GNdFe2c9zbSZeleqVfSTHslcTHybZEbrxlnplC34qskJvxnfuLCM8lkBHv/7Hv7+3Yqf82XOIyO2fxx/sjCtJKaKjXz6ZyeOgP/r58X2mP2rcf/nl13sZ1kNHiXT5iShFM8JM7usr636K6Pmnv1yS+5KERKbMap9aU3HugLBzcLYq4a7XM1Omo2Z+1JRjXJkz319cfdR6bP1U7hi33vKJh8cf9PB0PrqmIZ+fiVP+vqfk+smNlz99JTWZAuePdpbwjWuD+TJxcpbQNeJvZigwG9nm0hvwxsvMEi75SVYwMaEyErRaqKNPenTx5Y0bHQ8Tuf0zTZ+HKcV01M2sU+//qqd3Ah3V6/7TuP8o7mVYDx2lOqovNprDaZ4hejMnjHp294/SS5ZT9+2f2PQjKeF5ugD1w9cv7nr9ZeN/+P0nq3CXsbi+Xj8P5V59tkVebP768MNvXkcvi//bpfC5nHmAP3n3ZC8mzEXNh833D851r6OmTOKgdlm7MxeSu380vf7RzhOYucRPpkBzopmvWv/8L3M8Ot7JMnXV2kVse2Xa6IsgzevGxzaW1FXrBT/17tUr7GZul5s/rkkV1VETnM+MyRXXTx8jctKJfPs+SClFWmC6Xm9SK7he784FJtl/cxln3He3W40PdLR9aOegffiltQl/0TZ72SE2WsCU19w1jPuNHEBH22a6hrTxuzONkBAGe9zn74IpUhNdXnu31Nxv5AA6CgAAdUBHAQCgDugoAADUAR0FAIA6oKMAAFAHdBQAAOqAjgIAQB3QUQAAqAM6CgAAdUBHAQCgDugoAADUAR0FAIA6oKMAAFAHdBQAAOqAjgIAQB3QUQAAqOP/Ayd3VwfcYzhNAAAAAElFTkSuQmCC"/>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sp>
        <p:nvSpPr>
          <p:cNvPr id="29699" name="TextBox 12"/>
          <p:cNvSpPr txBox="1">
            <a:spLocks noChangeArrowheads="1"/>
          </p:cNvSpPr>
          <p:nvPr/>
        </p:nvSpPr>
        <p:spPr bwMode="auto">
          <a:xfrm>
            <a:off x="381000" y="1981200"/>
            <a:ext cx="1746250" cy="646113"/>
          </a:xfrm>
          <a:prstGeom prst="rect">
            <a:avLst/>
          </a:prstGeom>
          <a:noFill/>
          <a:ln w="9525">
            <a:noFill/>
            <a:miter lim="800000"/>
            <a:headEnd/>
            <a:tailEnd/>
          </a:ln>
        </p:spPr>
        <p:txBody>
          <a:bodyPr wrap="none">
            <a:spAutoFit/>
          </a:bodyPr>
          <a:lstStyle/>
          <a:p>
            <a:r>
              <a:rPr lang="en-US">
                <a:latin typeface="Corbel" pitchFamily="34" charset="0"/>
              </a:rPr>
              <a:t>Original Primary</a:t>
            </a:r>
          </a:p>
          <a:p>
            <a:r>
              <a:rPr lang="en-US">
                <a:latin typeface="Corbel" pitchFamily="34" charset="0"/>
              </a:rPr>
              <a:t>Light curve</a:t>
            </a:r>
          </a:p>
        </p:txBody>
      </p:sp>
      <p:sp>
        <p:nvSpPr>
          <p:cNvPr id="29700" name="TextBox 13"/>
          <p:cNvSpPr txBox="1">
            <a:spLocks noChangeArrowheads="1"/>
          </p:cNvSpPr>
          <p:nvPr/>
        </p:nvSpPr>
        <p:spPr bwMode="auto">
          <a:xfrm>
            <a:off x="381000" y="3581400"/>
            <a:ext cx="2000250" cy="646113"/>
          </a:xfrm>
          <a:prstGeom prst="rect">
            <a:avLst/>
          </a:prstGeom>
          <a:noFill/>
          <a:ln w="9525">
            <a:noFill/>
            <a:miter lim="800000"/>
            <a:headEnd/>
            <a:tailEnd/>
          </a:ln>
        </p:spPr>
        <p:txBody>
          <a:bodyPr wrap="none">
            <a:spAutoFit/>
          </a:bodyPr>
          <a:lstStyle/>
          <a:p>
            <a:r>
              <a:rPr lang="en-US">
                <a:latin typeface="Corbel" pitchFamily="34" charset="0"/>
              </a:rPr>
              <a:t>Original Secondary</a:t>
            </a:r>
          </a:p>
          <a:p>
            <a:r>
              <a:rPr lang="en-US">
                <a:latin typeface="Corbel" pitchFamily="34" charset="0"/>
              </a:rPr>
              <a:t>Light curve</a:t>
            </a:r>
          </a:p>
        </p:txBody>
      </p:sp>
      <p:sp>
        <p:nvSpPr>
          <p:cNvPr id="29701" name="TextBox 14"/>
          <p:cNvSpPr txBox="1">
            <a:spLocks noChangeArrowheads="1"/>
          </p:cNvSpPr>
          <p:nvPr/>
        </p:nvSpPr>
        <p:spPr bwMode="auto">
          <a:xfrm>
            <a:off x="381000" y="5257800"/>
            <a:ext cx="2097088" cy="646113"/>
          </a:xfrm>
          <a:prstGeom prst="rect">
            <a:avLst/>
          </a:prstGeom>
          <a:noFill/>
          <a:ln w="9525">
            <a:noFill/>
            <a:miter lim="800000"/>
            <a:headEnd/>
            <a:tailEnd/>
          </a:ln>
        </p:spPr>
        <p:txBody>
          <a:bodyPr wrap="none">
            <a:spAutoFit/>
          </a:bodyPr>
          <a:lstStyle/>
          <a:p>
            <a:r>
              <a:rPr lang="en-US">
                <a:latin typeface="Corbel" pitchFamily="34" charset="0"/>
              </a:rPr>
              <a:t>Normalized Primary</a:t>
            </a:r>
          </a:p>
          <a:p>
            <a:r>
              <a:rPr lang="en-US">
                <a:latin typeface="Corbel" pitchFamily="34" charset="0"/>
              </a:rPr>
              <a:t>Light curve</a:t>
            </a:r>
          </a:p>
        </p:txBody>
      </p:sp>
      <p:sp>
        <p:nvSpPr>
          <p:cNvPr id="29702" name="AutoShape 11" descr="data:image/png;base64,iVBORw0KGgoAAAANSUhEUgAABUcAAAGPCAMAAABI9ZECAAAAtFBMVEUAAAAAADoAAGYAOmYAOpAAZpAAZrY6AAA6ADo6AGY6OgA6OmY6OpA6ZmY6ZpA6ZrY6kJA6kNtmAABmADpmAGZmOgBmOjpmOpBmZgBmZjpmZmZmZrZmtttmtv+QOgCQOjqQOmaQZgCQZpCQkDqQkGaQtpCQ27aQ29uQ2/+ZmZm2ZgC2Zjq2tma225C2/7a2/9u2///bkDrbkGbb25Db/7bb/9vb////tmb/25D//7b//9v///+N6frnAAAACXBIWXMAAAsSAAALEgHS3X78AAAgAElEQVR4nO2dDZvbOnqe6RPX3tO43djnbNKknfGmzXYNJ7vxdHc94+H//1+V+AG8+CJBgpL4Uvd9WR5J5AO8AIGHAEhJTQsAADU0tw4AAEA5+CgAQB34KABAHfgoAEAd+CgAQB34KABAHfgoAEAd+CgAQB34KABAHfgoAEAd+CgAQB34KABAHfgoAEAd+CgAQB34KABAHfgoAEAd+CgAQB34KABAHfgoAEAd+CgAQB34KABAHfgoAEAd+CgAQB34KABAHfgoAEAd+CgAQB34KABAHfgoAEAd+CgAQB34KABAHfgoAEAd+CgAQB34KABAHfgoAEAd+CgAQB34KABAHfgoAEAd+CgAQB34KABAHfgoAEAd+CgAQB34KABAHfgoAEAd+CgAQB34KABAHfgoAEAd+CgAQB34KABAHfgoAEAd+CgAQB34KABAHfgoAEAd+CgAQB34KABAHfgoAEAd+CgAQB34KABAHfgoAEAdNT7aAADcBRf00QrtEszt1Ij1ZH2PYq1x6xPjo4ivKNYat1Kx1rj1iQ/gowAANwUfBQCo4wA+ysxHj1hr3ErFWuPWJ8ZHEV9RrDVupWKtcesT78tHZ+8fAADYHbvy0YIbsQAA9sYBfJSZjx6x1riVirXGrU98QR81ZumjaU6PFbqah6nRm+vGeu9l1hr3zcqsNW6Vx+pSPsr6KADcBbua17eVsxgAgBtwAB+t894qNWI9Wd+jWGvc+sT4KOIk2SUWqluPWGvc+sR78dG+284t18K14BY0gHJ24qNDt8VH9wI+ClDOAXyUmc/m4qnvpqW69Yi1xq1PjI8ijpj8im+qW49Ya9z6xDvx0XF9lBuf9kDvohwKgEL24qN9r8VHd8EqH2U9Fe4XDT4600OZ+Wwu7hdZFokLL0ztuNAHFGuNW594Nz7alSDpo3M9lJa2udhM7IWP6hFfMOu5o620xu7YR2Fzpnw0A0fpruBw++zbR7tjxSG7Oit8lPXRu4JO6bNrHx0OFuuj1xabid1y4rJ71nZc6AOKL5X15I1xF805HcyNcpZBVG3eUpv30ZnC7bKlqRabqd3wUT3iC2Ud2WjCU69W6MjR8VEzlGOsGM9HmUdcjUkfzYq4Ze1e6PqlCV7fNJhbZe6iqNq8pdb5qKsZ8e0l+6iu+2CNj3Lr7/2Aj8ZRVG3eUpvy0X6MM+Oje5z56BbPzOuTB8KUxbTfQh9RfMH1Ubk51TdZH12weUvthI+e3y320YVnJ6U95IY+mj4S+OgOxZfKOryfo2p9dFY8d0UrWPa7cx/t7dKvEyOuPhX64z6G+Zqx9ZepyFQNT30ACg5H6KM1izqzHXb2czh7WPbbpY/aaxbSRwsP1a0rVD22AtM16a7Viq39W/jonWDE/8PTq/hoeseZ6WphDKu1QwpVmzfVrvHRuPsurVClM7bLiX0fDeuyaYyzUbux3Ed3WuiDii+UdYmPFuc8u7hq22Gma0sfXXc6Fwkfal5v3JEKfdSvyfDCYbxHQa4VHFEc+mgTbDVDjWd9dPIA7LTQBxVr8NGi9dGufU0uzDunxUedj3p/xag0qEr/ZSO6M5P71diqi310eEf6qJjjm1a8HycHx2A8oBvN69vZO49NW+CjXSorZ/d1iwJ9ElWbN9XW+ug4ftrDsrNm/OuwUXVbx5RzLbHwMnmqA/XYA+raiWnXD+SECecaihHn7DgbaRJrG1t9E72gj55PEMseRvw9VZl9PbzVPT+/LzWNfN647XK/UJPKc9XDVGhv+FhS5qh+xbEYj5OnaeK6bxbkt1Xc93isrvJo4mM+dtDVcYd9O3GsmjbT3oyf/9K21qW3Sduo89GX991J4KdvK7SB79rz2ngCMq3718Z3Pw1TSuNPQ5tg2XnmJDVTAXMhH1Bssq/scN/0W0xqPJpawi7NegbEO8i6cDxanrOJ+2miCRq7Z3Dx3shto02UYpvvKFpbYbXj0dfHh+7v89vvi7UBRtSXnEF6Ptq6j9NEiyZy1imODDPLdtHMJe+j/tKYOLEZuWtwbqbyD0bsdikfLSde/vSbjG1cQ3Pz7sqzzU+MvfJxW7z3bOIV1Proj1+/eX+XaENiHx1PFdJHXQWGLumdU4zBRx1L6iDvo17HkcvW0kfDAcHclAeUIVtB36rCieLS9KQnttH1zfH0nPJR6YMzPtp4yDf34KMbjkfj8XvCR72TV//EpH00Pj75TNeiRuz76Lp5feOmc56POuc0iRv4XBPtjpapOaOpqe69iC+StfBRZ0PRibrbq8hcXTK2oXifPfZ8ND0b9Xw0E3YTYN9txRnhZvP69senLqoN1kfduW2sMLd0YdwTz0dbsT7q+ai14u6NidpR2kMu56O5ha4xCeGjw7/GncjiMYH10f5wmJKeVRoa4ltkHfmoHSeGC+GRueaSG1vW2FJSPjq+IdpjYBJDKpkv0gl9dGyztg3b1r2G/dz3JE8t4xttwkfzi9K+j/bdtn+DqeVMgxab53x0fM/OEdyG2EfHQ9qKdlweFVyT0oMx5aN+CsU+KmecrW/K4m9gpCZ2YBlVRNJHx+luUagT7NhHe2Iflaew8ZX3JPRRvhqznTnRJk7/kdBraabMR+XLhI/WNl7YkOKDIfubO09u6aNteDG5zfroqC7wUdGwd+ijm933NOOjtue24knbimeen8ouHSbpoXTGtlhsMs87SnzUW0HK+agcgLa+jybWR5c23vJCJ9Ld97HKVsTV5vXxwUiLvY4nrjIG19uFuZaEaLxu6jp43kfFuMrz0SbzxY5ecewOdoAmW/cKdnSdqRkXKHI+arcFPmortnVPZJfGR4OljUU+Kpuc/WPkpMBvlDIJ6aPy/0S2RYUo3TGV8K6PVb4mtvTRydpe6aPCw7wx5NAQfHOdSE86shhpJvTTPuq+SCcfuJeKFZt4p3JqfXTL+546lvuo18HDzbM+eifMrG2IlmeiLcF8anhu4q4X+Wh0OXRJx67gkgsGF0n5AgF7CTbBNYVZQfatyEflPqH3CR/NZp7yUfF+9oSY9dEm/VUlJvky2zQXsqPxaE9kekOl1vno5bqVEnI+Ok5nvMoLdkj6qGlLfHRs5ulU5tx9NRf00SHpjdPfPmAvxf7FTOjxwUhGJQ9ueC7N+OiUibuOKm2xjXt1qPCGwq79yilQwuPjVGxgN/XRDe976pn2UVfP4nCGM8bYRyea6a6ne9uJvU7ijRfHm0XsG74wckBxPFb4aLi+sKgc5TtP9v8VhDW2yPdKct68fYZ+YoOeGBiGVjPjo+KzLv42m/O4PZ+tfbMZZy5DunkfdSaQ/DhntwQfGnoiobhpZrIrYj/X6wfCvjXWr/TRwBVCH5Vp3IePznfqOR9NtTw/ba/JBjdFu0078dGqL8SczPlCPhrfmlc5Skr46PTsPj4Yxg4mg/1k0P4e4/EOvjI4mZB3jX94stJHvbSdeN5HvQJY4YJja4tStTmtyVVbEcHhtPWb91ExSI3TED563Kl9VLi4rJkZdIGPJuo3l5wJd3V9wSbrOVKlu+W54K1uk2a0lsI59RI8uTiLlftoG/aboBc1/lXGIRHhR0YmEn9kU/qE76PR/2GkY7y5Vhu9H5fZ5hc1zTVVv8V1pvPUPl4eXT0eDYeja3zU68kmahAHIyybey3aSNpYxg620EfTH23I+2g4QrVZ6fPR1UOWPKkzyqr2KiWJOVv8lWmBMh6zyTCC8VEqQmufskhJH20cIrFtfdRbNQj2SITk+ejC2t/AR7tL9S+/Xa5NstxHU/P60Efn17lXBrsLcdZH3YbMvN5WbNTyoryM/yoZfXgLWpxoeEFgUS2U77toXl/QZSZP20vEmfzjM8p46JbUj9cO5AVwr/+kzjHJgyG+osLtNO2j4w79B4AnzpmBjSbWRwt8VIwWgrUF3ydSvpjxUSNji7POsoGPvnz4vul9T37NNWJdbcJHvVL7Pjox0mp3Y4VrxU08t0r5qD9py/to2h29HKaGY2kflVV/NR9NjK0ylHSZ+CS94LPGq3x04fpoE602GNkPVvuoPNLzPmr3CHw0HJ5mx3yDmzofTRV/3OASCHp/4KPJvBKVbt+4hY9+evPH35/Hox82u+8p25fdNr+MJjym/jxyYqSlnrH9x4MZuTnpKz2ej+bcMeoz2ZOS56PJ4ULQt+rOJlmy5U2wsMvkzWgtaR9d9KUQo3v5p7uwFyz0Ud/K4lFa0gZlJMnk4lAzYWR9dCzbxIFz7dDYqOK8/OTdTtNpJ6n10fMdpM279nmz+55yM8b+v+TYssxHL9Vlb4ptr4mRxLB9eCPbIp2PZttOdMNDkY/anTI+OjECrsU3kRQiopv7aHJ91I2lClMYRnlO3ray6bvDnGwLTWpeEw0gi8JwuydXT+NQw2LIRpSq5bG6pkKy4on9gorwfHTpsKveR7fWTvjouC12zfU+WtUdbi627Tblo8G5PXSw4dlSH7UzpXg/b5/0tCs6HDKhubZbXGOpjhBO4VwRCrqMkU+X+ujcnukTyjCrLvuiQdsK/Nq1fSn1bT9xDOH4RPS2pC9m4uhnQAmByCRdJ+O2ccdk3bkEsvYo/mv6D4qmckv5aH4QPI0SHx0Pjn0VuqbfANI+mqyfm1thnXhs4CbYaPwGW+ujReuj/gk9nVzY0+VOs111iY9GiaV8tElsmst5ax/16sxTLfBRu0jiz0PGr4WRh9meB+PaCc4tK3xUJJgQNOOgN5uUOBtk/XbKiG1Rxv8mw078Ak76LDOPDh8da0O4hycJyr7ERzXTuAnXIh/19GMNhScjL72imgt8dGq4YJ8s8tFi5jqQ76PLvp52zbx+IhQbRpBe/tSWTMyPapDJtK2VmqD0NrtgBmHbziobTYVuE51KzLReGVb46JiMXwWZECNVu84mVPlovp+X+ehW3XQn9LUy46Pu9BzVq93BOFEuo/J4xuxyye3ARwNncE2kJP/wTrECZmMZYvazGUdlRYmNdzllfVQ6rSv9+NcNY414vxE5Lj8ykcTPNaPyy5DcTUacI/7xvGQ6ybWfW/jo8PH61Afs1/poKoypOjFRo874aFJfNUa9rVieXURizTh0t08y8/pSH/XrbSJsu5vJ7hh9JFomPdFtBslEdw5jTPeRYU/vrGyCCkmGHZRgiY/mvhDTzzPtoyYaVuRacdJHTeij0iXFr5yFldP9L5YUlttobjQ0Z27GHo8J+56s/aHxhUc5E08gTU/c5qkej74+flytTZIsxdRpLPbRuNmPicQp6PfRIDXrjq5Phb52KR/19ynzUW+3/Dm03zzRAeUmk0ot8lGxX5mPjuelTX00OPl4OZolPuqZwLCLWB8VI1FvyTPto23go8vJHsoZczMlx2OBj06Q9tHlp4wurarNZ3788mW1NqVacv4YWOajx5nbJ+3Nd8dhZOHtEegX+mgRE80x8s/k3MHpZe41PuqSLPPRKCfrOAt9dKbRyXoIzovGr5JcYHZv56NB5YY+KuIK+4RtPhfpKvOJmrgpp/aaq3wz6SQu/Ui2sth7Wx8tO3UHRI0tM8ZJ+Gj/Uqm5JouZ8lE3wU/oralk2+by6pkYgo0tfNpHXdjLfNRL2qT2EOUJfVQWNM7K+qhzrJKKcbL03qIeQmdLzLS6HcOzjfw/4aMisayPBosr+XArmU+06ILG/KXBdb9tuUcf7X7RdPHjNHharDFTaZh4WyO1Tfxe8cOs0Gz4MInnY1nGOmiauE6N/DtuLy1L4X7Z42jy+ZlAb8sgtmePkyivScVg3GsT5meCv4l2ItMO69puz8Qlj8VUfY5lHh/dxql6Evu2QhPWraxvGcNkXJWPsE8WP8Yqnmtfc9tXlmm1F1zMR7cfj6Yx4VDKSyMef/pbzcy690zWFVSLTfiGKLo3+GoaOUpzz4zcs/ROnpK9EgN/pzZuhBYkmF6DcW20a7EyEz9lIwd/bdiW3BA5zNm4J7k55VhTY8WbuJC5EtuPmkc7yAFk9yQcIXYtO6pvfxmiCb6f2fgldPnGx9drIYkNt2nd/kFOM9lhzdwOUwnnftxpVli1+QLaVcXwG5usxLhCE41/tY/eljIflU6Z0jt7qeo3kryNdvkEm5M+6tm/842s0c37aDSdb53pJHw01RDHLu7dPJR1I2++nfBRaXxD7gkfTR02ceAiHw2q3uQPf1wxfmA3oqQZzka4sgjrS747H13FYh+V29tkn9k9ceNvMz6aG18Yb+vWPjq5Ue6R8FF5VKy5Bb6T9FHPRjyPa8cCBi7jhva+qyXqwy5Xhj4a13gUsM0gvbm1BZVphv43vvZ81K+uoG7HJOPcJ8BHVyirNl9Mu4R4ecK3kMQowb45tsmVHnLDeX1QML9LtcluE89nJaUtqK6ZD3F7e4hlhnCILBcwhhtxMj5qd/WN1O1q5IhV5jzk0G/I+OiwY+SjsVnH1WDsqDeqcC/DaD5rww7S8xZkAlXgoybYu4hx19u07uAo5HeazHmdH66/1+sQPjpVaaltno+6Ba81WVdwCR+dSlP2rjiA4n5WEnY+qRkfDfu87NBDI8+cKQaxSSXdG5IY73mbPR+VJ5tpHw1nAPG5OPLR1Jmr2EetQcrTTVQNW/hobv6yiLXiodA3yLnL3ax0rQP46PLRuBtKtLJjqGKxj4a1FNTZ4kpciVf3PYGPCifwSzUKR70YmcbjRJl0/9ZiHw1r01qh11xscvGcRibo3cM0tjwvj6gRehE5g7SipD82wRvBR+53j5Y4A+7SR70eGQ4wtJDywan408abfX0x4mx8H5UDKt/bhG9YZ2xbIYgPozeWa6PNogFEq5HS4+ymcWzpOZ50yqCcJumj0tczCwkiW/t/44VbOM4M1px3Dz66pXYJ0x+7y4lsa05PCItTWU+lODX6mYpfuJNpEnuXFr5u5J5SJ3zUxeTMTVxISvloM2HRpnU/dOEPJcWbRirGFjLsN67MFvmof5Y2IvqFPtq96crWyE9Tjf9PH/W1H3OU5bqy2B3Ya+dcIz6Cj65pK/fno74rNCtKO+ZcwzIf9Vbq3NdXtGkfTRRpgY+GwzYxMnY+KuMJMrFJeMHYMO1Y0kXc+ocxfTxGHzVjAiZOLCEL1KvQ52a3Ex/AR1fhT+TW+GjFiX4L4gNeEL/zoJr+tTli3m6SFeu/m3CSnI9aj/OHnq0QDh7tmaDQuISN21rsozY5afxyku7ZaPKIDPvKTPzEJtnVcT4w9+yjXvtPd2AfucOtG2iiF5XE34gvS9sL3iAvPbkNLw95c3AjTxCRsg2MV6bvKiK+HCN81IrlyyCPyIr9kHzrS32rW/aYyMOFj+6UA/joqqG47VHjAtZEyxxbotcmxSBhJTXidfdnjJ33drO9jP07S0nHZfzqFq7ipZkQm+g/PwI7wjT+a+dX/bBRGlhUezJpac2ilaR9VKaUOSbG32S8uGZRuD6qU3yvPmp7lHd7djKpYEwh373V8V55v7B1hZv1rryPZixqVMnq9pxqJqJCH/XsTKY6uqxcmEz5aCNHrMbXG5GQTTpOKXcKiX203Ej1GZJS8QF8dB3yC4WnfFQ0Wb/tVlhRDemevERcZ4TbU+Cj/rjK7eRN75MYf4fMPZpetkGiRvwL85fRyRXUcP3AD2cipQxur3jcDHsAH5320Uae+r2me5t796ftpiyBbSOqR5waMgXz3wx8dPIwBAO3zJceLfPRqA7tcmfmepbc09+y+GiIpri/A3nHHMBH187rjf3rXYfw8WZQ3jWQXmi3LW/Wq+Ieoln/+bUzt5s2ZdT2AKSrcTwE4frovI+K06Bdxcnt5ofoj2Gj72ZM5eJN8L0E/KeLajC9nFva3vRNkJWK79ZH3ZBG9JCMj9qRa+Sjtl2vGB/U+Ojq72bar49OpBv6qJ/aBj7quVLoo/0Ac/rnAlweNqScjy5sJzkfXaNeCOJyDuCjq5ANMtnixY7+CoDYV9yOU9bAN5iLZRxlgXyH88FCH03qSn10EMzXXHoNc+LM5a0zJHzUS7vuAOzz8AE+mhqLyPdlVzWB5S710Q16QbhUt5hd9sMZH80GPT+88220bFHbd+dxJSWfzxV9dJ+HD47gozXz4zb45JyJ9pj00YXro2GfXhN1GyxFrEHbvD4vXnAnbDhdn9nT99Hyn0428q/MeXHAsXg5SpuJPvG9+qhbHy33Ua93dJdGjLs2VfKVUbU+KoZG+lralHqtjwaz9nlx0c7BakFX3WX5GL81yPRsWlXro0tR2kz0iQ/go5Ws99F+D7ltrpcsGr3mQj3iGtm6AXa4+lkmKAimjTpUjY8uTQX0gY+Wr4/mfXR03Jl+YhNY2Z/wUZ+lNlrho6X3GeGj98kBfHTLmY+3lOV8L/LRYX7t/aKumenYbni77u6jMe1VYo/dzesLfTThbeW2ZIoFiXWT0kInfdRbIrjK3XHbqBGXg496rxpxM/iEj46OZuQw1HbUdFeRqwChFRb2bnELtr6WNqle56OLlkeK10dT56nCQtvkJ9ZHy1JamvMl1IjLOYCPboicOJvW91ExnAzvPh1edrvP+Kgz0nhTSWwHZU8/kLV4tcBXds/2VB64Ahf00e47cnQ9GmOa4dF9x49x27r3g/2kLrlfIm0zvDZtgSahv3kdXehhbpy/fDQr61oexz2Vh8c1HpfyUYXz+mA8Kq+/iuGkG6+Y4T8z7DRsTec0rhYM/4mqL1+2S4e9lNuJc+rCqzgXyDlBYkBaJhYyKdhfdSPeWnyAef2WLc2uj4ol0n4v56Nhbwl8NBeQETl0fjt+1UjRNDLcQ19Lm1IXTqSvFvdKH83c17a76ka8ufgAProt/TB0vJAkDNMOJ8NOFv2ybepYiGtENmnxZO74HXpxdIfFqwxnd+WBC4OPBkgfldcN3Fgz56P+bH9EjHDtTjZtkUnQ8eKXR+6YRyve0coDcxzAR7ed+RjhlWkfFR7XvecNNcM0vUFn6/mo/fVjP6sgLSHarND7m2iW2Y6aQvuHa3/VjXhrMT4av2G9UjqjcbsbT+xbZJhm6KNiPi98NLLK+MWh10cPJ/YOF9V9fPEBfHRj5K1/tjtkfHTYR9wfb3eSW/uxZ5yqMMjGN8u8qQLA7sBHQ9KeZZyPBqeshMvNzMmT4nhAauKdAGCPHMBHt535pE1LDjWFwlsfTSeR/4RTKA5krRvDJvT6Zj63zvoexVrj1ifGR4PXSdcTb3qfXCi4G3LGRwOd3CiXT+fFS6Bj34lYa9z6xAfw0W1Z5KPzSfjX9+fwrmA1k0YKALsBHw3JTOvDa0mFSSw7v1nXtTcC4KMA++cAPnqNmY93NahAbGb3SG6yd66Oa6dZH9U387l11vco1hq3PnGZjz69/f7UNA+pPV7edz39p29Lk96Ma7a0Uh8dtkwOJVNiI310zI/1UcTqsr4zcZGP/vjly+nfy8+xV7avj727Pr/9vjBplRTPshv/7vtSQh8FAAWU+eiv304j0qSPnjZ5f8uT1km5jcYf9izVsSIKoIvCeX3z5stzcl6/g/HoHmc+JdeIEuJy+9U387l11vco1hq3PnH1daYfn+5pfbRUXHKpHR9FfGGx1rj1iQ9wvX6XrJuer10OAIBbUn29fnXSR2eVGzbjt5VeICAAuBC11+vv7L6nJeI5N9Q3eakXa41bqVhr3PrEtdfruc6EWEfW9yjWGrc+ce31+nu77wkAIKT2OtMOxqMAADeF+54QX1GsNW6lYq1x6xOX+ejrY/P2r7982TTpzaCl6RFrjVupWGvc+sRFPvr6+PHlw/fE1D2tGTh/UycPHjx43MNj3kd//Prt5KOJS0ntHu57AgC4KQvGo0+p8egOrjPNnAouqUasJ+t7FGuNW5+4eH20aZLT+h3c90RL0yPWGrdSsda49Ym57wkAoI4D3PcEAHBTynz0OeeVFUlvBjMfPWKtcSsVa41bn7js8/WfFn7VU0nSm0FL0yPWGrdSsda49YlLv6dk+6QBAI5B2bz+68ftkwYAOAaF8/rs+uiwKbWReT3iHWV9j2KtcesTV1+vf33MjVXxUcQ7yvoexVrj1idesD6aWSX9kfv+Eub1AHAXFPionboXfk9JYdIAAMfgANfrmfnoEWuNW6lYa9z6xAf43WVamh6x1riVirXGrU98gM8zAQDclNLfXd4+aQCAY8D6KOIrirXGrVSsNW594sLfXd7z55loaXrEWuNWKtYatz7xkvueWB8FAIg5wPV6AICbcgAfZeajR6w1bqVirXHrEy/5npKFE3t8FPGOsr5Hsda49YkXfG/e07vSX7AvShoA4Bgs+p6SPy+6/wkfBYC7oPT360//P739y4c9jkeZ+egRa41bqVhr3PrEhdeZvjZN827hzzTho4h3lPU9irXGrU98wev1xvDgwYPHfTwu5aOsjwLAXVDyeaZf/5z/fab1SW/GzKngkmrEerK+R7HWuPWJuQ8f8RXFWuNWKtYatz7xAb7vCQDgppTd9/SZ7x8FAMhQ+/v165PeDGY+esRa41Yq1hq3PjHro4ivKNYat1Kx1rj1iQ/gowAAN6XMR18fz59n2jZpAIBjsOjz9Us+Xc+8HvGusr5Hsda49YkXfd8T15kQU92KxFrj1ide9P2jmyYNAHAM+J07AIA6DnC9npmPHrHWuJWKtcatT4yPIr6iWGvcSsVa49YnPoCPAgDcFHwUAKCOA/goMx89Yq1xKxVrjVufGB9FfEWx1riVirXGrU98AB8FALgp+CgAQB0H8FFmPnrEWuNWKtYatz4xPor4imKtcSsVa41bn/gAPgoAcFPwUQCAOg7go8x89Ii1xq1UrDVufeIL+qgxGh6mRm9uH/89lVlr3Dcrs9a4VR6rS/ko83oAuAsOMK8HALgpB/DRmSH1JdWI9WR9j2KtcesT46OIryjWGrdSsda49YmrffTlfe43R5jXA8BdUOujr48P3d/n+EeZ8VEAuAtqfXT8MebEjzIzr0e8o6zvUaw1bn3iA4xHaWl6xKAYKZUAAA1TSURBVFrjVirWGrc+cfX66PCrzKyPAsC9coDr9QAAN+UAPsrMR49Ya9xKxVrj1ic+wH1PtDQ9Yq1xKxVrjVuf+ADXmQAAbsoF7ntqRipDAwBQwQHGo8x89Ii1xq1UrDVufeID3PdES9Mj1hq3UrHWuPWJD3C9HgDgpuCjAAB1bHGd6Ty1j5dHmdcj3lPW9yjWGrc+8QY+2l2qf/ntcu1G0NL0iLXGrVSsNW594g189OXD95t+3xMAwE2p9tFPb/74+/N49AP34QPAfVJ/nen1sXnXPnPfE+J9Z32PYq1x6xMf4Ho9LU2PWGvcSsVa49YnPoCPAgDcFHwUAKCOC/qoMRoepkZvbh//PZVZa9w3K7PWuFUeq0v5KOujiHeU9T2KtcatT8y8HgCgDnwUAKCOA/goMx89Yq1xKxVrjVufGB9FfEWx1riVirXGrU98AB8FALgp+CgAQB0H8FFmPnrEWuNWKtYatz4xPor4imKtcSsVa41bn/gAPgoAcFPwUQCAOg7go8x89Ii1xq1UrDVufWJ8FPEVxVrjVirWGrc+8QF8FADgpuCjAAB1HMBHmfnoEWuNW6lYa9z6xPgo4iuKtcatVKw1bn3iA/goAMBNwUcBAOo4gI8y89Ej1hq3UrHWuPWJ8VHEVxRrjVupWGvc+sQH8FEAgJuCjwIA1HEAH2Xmo0esNW6lYq1x6xPjo4ivKNYat1Kx1rj1iQ/gowAANwUfBQCo44I+aoyGh6nRm9vHf09l1hr3zcqsNW6Vx+pSPsr6KOIdZX2PYq1x6xMzrwcAqAMfBQCo4wA+ysxHj1hr3ErFWuPWJ8ZHEV9RrDVupWKtcesTH8BHAQBuCj4KAFDHAXyUmY8esda4lYq1xq1PjI8ivqJYa9xKxVrj1ic+gI8CANwUfBQAoI4D+CgzHz1irXErFWuNW58YH0V8RbHWuJWKtcatT3wAHwUAuCn4KABAHQfwUWY+esRa41Yq1hq3PjE+iviKYq1xKxVrjVuf+AA+CgBwU/BRAIA6DuCjzHz0iLXGrVSsNW59YnwU8RXFWuNWKtYatz7xAXwUAOCm4KMAAHUcwEeZ+egRa41bqVhr3PrE1T768r4589O3FdptoKXpEWuNW6lYa9z6xLU++vr40P19fvt9sRYA4AjU+uiPX795f8+aAXPydh48ePC4h0eVj+5gPDpThEuqEevJ+h7FWuPWJ65eH/3xifVRxAqyvkex1rj1iQ9wvR4A4KbgowAAdRzAR5n56BFrjVupWGvc+sT4KOIrirXGrVSsNW594gP4KADATcFHAQDqOICPMvPRI9Yat1Kx1rj1iS/po1fC3E6NWE/W9yjWGrdC8eV8dInlXiebA0GNLYUaWwo1thn46E6hxpZCjS2FGtsMfHSnUGNLocaWQo1tBj66U6ixpVBjS6HGNgMf3SnU2FKosaVQY5uBj+4Uamwp1NhSqLHNwEd3CjW2FGpsKdTYZlCVAAB14KMAAHXgowAAdeCjAAB14KMAAHXgowAAdeCjAAB14KMAAHXgowAAdeCjAAB1XMNHf3xq3n6/Qj6H4OXnb7bGqLh5Xt43zQM1toDnpvmJNrYxV/DR18eH9und5fM5BM/nNj7UGBU3z49fvrQvv/lCjRVzPlG7qqLGtuEKPvrj12/9KAtm+frmD6eaGmqMipvn+ewBXx+osUW4qqLGtuEKPvry4Xs3bIASzo16qDEqrgxXVdRYGacRKDW2KVfw0ee3HKpyzj461BgVV8Tr40dqbAkv7998oca2hfHozmA8upAfnz621NgyGMFvDeujO+OF9dFFvLx/aFtqbCGsKG/MVa7Xf+SSYDHnRj3UGBU3T2+j1Fg5w0yeGtsU7h/dGdw/uoin5swDNVbOqcrefKGNbQufZwIAqAMfBQCoAx8FAKgDHwUAqAMfBQCoAx8FAKgDHwUAqAMfBQCoAx8FAKgDHwUAqAMfBQCoAx8FAKgDHwUAqAMfBQCoAx8FAKgDHwUAqAMfBQCoAx8FAKgDHwUAqAMfBQCoAx9tXx+b//bzt/DHZ8Xr189/eN//mtoyZn7P9vWxS/DHp6b5ye740kWSVZ5COW966qI5BX7m7fgL5GOcH4t+SfflfVci+ztng2aIKrP9nPEp2CEMx9PHc9QfZn4wLSzZSxfum7JfT++zcLlMxXdm2DDsFr8T1tY56SGel/fnX9D8+tM3u6WNjqbCEssgHlw0ndpvUX8RYX59sHkJXj9/8d69999uxkfT3US+fvnwl/5HPBcaaZGPdqk+2Z9snDJRG8p59x+fProsnv/lo4jzly8FrfpsvS+/+XIOovvd3eehNz4NPS69ve9UY04irO/nLJ8+TucZucqCztdn4XKZjK/ta/e0Ydgt8U5YWyK4l9/891MF/+PPEz6qscQD7mUfzbk1BS1Khjnlo+sKdkTw0dM5+80f+vZ6enpqml63Of95fje89eH7sEsn6vrf6fH6+d9Oo5rn88hmTOHDv57O7t3zZzta6EcB/aZux7/73cOYz7lpd7ufB6cnxZ/OgxC34z9+aYd0ulB+/GoD7AN7/fx//+l7O8Z56j0vP/+PUdyNHm2AQ8jteef23EfOaZ3f+PqmH2G+/P3v+o6Z3D72nj6noS66/bqd+sC8OvJq6uXnP3t1Yn1r2Pz3v+tq4KdzSv+nGw65kVSfhctlMr5zEP2GYbfEO7K2Qh/9+Z9PVvMvsY/qLnHXgE+Nwe5gCxa2KM9H/6Vrt670XflO+b4+vv3L2E7HiulroCtun1nZyFs/+KiYSn/92J/ph3fHHb4OPe3sdqddnt9+P5/on8+tqPPRx3fteSboUnh53+01NNA+yW4UcJ46dpu6dLr+cmqN/Vh0kI7ByB3ffBnT6UJ57hTdcNYa/LlfDHGexhpCfFKJAJ2PDjF154Zf7ODk9fMfH92oO9re2bzNqa+L1vbXsfvKOvqbrKn+n6uT0FXeP4ziH5/efn8+WUxfaS4LkctUfO1w0us2jH+Cd0RtxT76Hw/t//tD7KO6S9zZWr9IIA75eSwatijPR9+Ow2KvlJ+/fP0oGvRwQu+2/bUrrsvsHsBHRXM/jwp//WbfHbafGsQ47Ov8TM4E+/Hol66Fnt4fUrCDkW9DKx5wm87pjCuRz91KlJM6Xx93/PxlSKcP5bn3+q/WR0/zvtN7543DOu4o7tMUAXo++vrY24LoVE8fXx/FRDHcfp4OnkciXRhDXbR9fx3kfSn9OnK2EdRJH27fCcXQ61yRnx7GwcwwVuqzcLlMxdfVqls2fuz399+RtdX9PQ+hbDx/+u3r7/8U+ajuEvcNpUtqeDlG04Ytym4Y3uzOOV4pXz//14/23PPi19RQ3DGzuwAfFc39k7gG4Hx0WAqzS2nnHtidZxM+2qcg2tapRY4pfu266s+JUca5Nzip56Pj7KhPpw+lb/Vu9NBdHegmUsFwZ0gz46Pdepg/ujm9Oid7ivRdcntfjge3ctd34XN/df3dryNZU2GdhKOzIbjxvNH14GFGPGQhXSUf3zl+u6HbLX4nqK1gPPqf//uv//Ml8lHdJe5i+9tn+fKUwPM5sLBFucbftv/+ZfBRr5Svj//wT99FEV7GiVGX7tBY/3Y303p8VPror9+8d4dnz++GF+fZ18x49Fe7Cua65TAT/PQgmp0bj/ZNuF/2ksHIHe14ow8lWs06t96vDzZO56N9mmkf7eaUboLa/f/U9Fewc9vbPlYXxprRmauThKuMo7NfupCHSnNZCFeZiK8VG/rd4neC2gp89Nu//9v5YrkrXtV4dB8l7lrCH86pji/7tH8aF2BFixI++vVhWEMOxqNfnj5mxqNDcfvM7gR8VDR3u/zVyiYxXFLor6y7NaKXn/98avqnVihsatjs2tY5OdeDhrW4MavGXq/3pJ6PDuujQzpDKF3Td1dXn3pfGONsbTcdo/UXHp664c7Qmc4zPG/pbpzXJ7efw3j9/bchp/nVwtPATtZUqk7O/LCb3WrhO1uR3aXlaLVwKj6xwZlK8E5QW6GPPveziq/v3CRYe4nPPJ2vNdqXXdrn1fOwRXk+ahfWvVKOqzuej/bb/mMo7lNzN9N6fFT6aH+1cehW3RLRu67FtC/2/lHvyuxp+PYP3vKjSOHlfAHqp29f7fX6085/97uH0eFOc/H+en13peDNlzHJk+Y/H3/6k/PR09v/5ZR4l043wT9H9zxeXOiS6rrRj082dOejQ5oiwD7kPpwukdz9o+ntT+M6wZB64dXrIduwToaFyQe3eRT/+OWfu0rpK81l4XKZiK8/rP2Gcbfwnf/12a+tvhkM8YiB5Fc3Plde4ofRop9kIbuYPgYtqhUVcb5e/8Y73uP1+tN7rp2+do12KPtQXHGv1eHBR/ePHB3sk2FdbLvLCv71OZHFprlUcH8lhinw0X1zvoZU+PGXW9JfbtluOSx2FWsmO7mX5v5KDBPgowAAdeCjAAB14KMAAHXgowAAdeCjAAB14KMAAHXgowAAdeCjAAB14KMAAHXgowAAdeCjAAB14KMAAHXgowAAdeCjAAB14KMAAHXgowAAdfx/Xdljsg0ts2AAAAAASUVORK5CYII="/>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US">
              <a:latin typeface="Corbel" pitchFamily="34" charset="0"/>
            </a:endParaRPr>
          </a:p>
        </p:txBody>
      </p:sp>
      <p:pic>
        <p:nvPicPr>
          <p:cNvPr id="29703" name="Picture 2"/>
          <p:cNvPicPr>
            <a:picLocks noChangeAspect="1" noChangeArrowheads="1"/>
          </p:cNvPicPr>
          <p:nvPr/>
        </p:nvPicPr>
        <p:blipFill>
          <a:blip r:embed="rId2"/>
          <a:srcRect/>
          <a:stretch>
            <a:fillRect/>
          </a:stretch>
        </p:blipFill>
        <p:spPr bwMode="auto">
          <a:xfrm>
            <a:off x="2743200" y="1524000"/>
            <a:ext cx="5486400" cy="1428750"/>
          </a:xfrm>
          <a:prstGeom prst="rect">
            <a:avLst/>
          </a:prstGeom>
          <a:noFill/>
          <a:ln w="9525">
            <a:noFill/>
            <a:miter lim="800000"/>
            <a:headEnd/>
            <a:tailEnd/>
          </a:ln>
        </p:spPr>
      </p:pic>
      <p:pic>
        <p:nvPicPr>
          <p:cNvPr id="29704" name="Picture 3"/>
          <p:cNvPicPr>
            <a:picLocks noChangeAspect="1" noChangeArrowheads="1"/>
          </p:cNvPicPr>
          <p:nvPr/>
        </p:nvPicPr>
        <p:blipFill>
          <a:blip r:embed="rId3"/>
          <a:srcRect/>
          <a:stretch>
            <a:fillRect/>
          </a:stretch>
        </p:blipFill>
        <p:spPr bwMode="auto">
          <a:xfrm>
            <a:off x="2743200" y="3200400"/>
            <a:ext cx="5486400" cy="1428750"/>
          </a:xfrm>
          <a:prstGeom prst="rect">
            <a:avLst/>
          </a:prstGeom>
          <a:noFill/>
          <a:ln w="9525">
            <a:noFill/>
            <a:miter lim="800000"/>
            <a:headEnd/>
            <a:tailEnd/>
          </a:ln>
        </p:spPr>
      </p:pic>
      <p:pic>
        <p:nvPicPr>
          <p:cNvPr id="29705" name="Picture 4"/>
          <p:cNvPicPr>
            <a:picLocks noChangeAspect="1" noChangeArrowheads="1"/>
          </p:cNvPicPr>
          <p:nvPr/>
        </p:nvPicPr>
        <p:blipFill>
          <a:blip r:embed="rId4"/>
          <a:srcRect/>
          <a:stretch>
            <a:fillRect/>
          </a:stretch>
        </p:blipFill>
        <p:spPr bwMode="auto">
          <a:xfrm>
            <a:off x="2743200" y="4876800"/>
            <a:ext cx="5486400"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400" dirty="0" smtClean="0">
                <a:solidFill>
                  <a:schemeClr val="tx2">
                    <a:satMod val="200000"/>
                  </a:schemeClr>
                </a:solidFill>
              </a:rPr>
              <a:t>Time correlation of primary light curve to secondary light curve</a:t>
            </a:r>
            <a:endParaRPr lang="en-US" sz="2400" dirty="0">
              <a:solidFill>
                <a:schemeClr val="tx2">
                  <a:satMod val="200000"/>
                </a:schemeClr>
              </a:solidFill>
            </a:endParaRPr>
          </a:p>
        </p:txBody>
      </p:sp>
      <p:pic>
        <p:nvPicPr>
          <p:cNvPr id="30722" name="Picture 3" descr="image002"/>
          <p:cNvPicPr>
            <a:picLocks noChangeAspect="1" noChangeArrowheads="1"/>
          </p:cNvPicPr>
          <p:nvPr/>
        </p:nvPicPr>
        <p:blipFill>
          <a:blip r:embed="rId2">
            <a:lum bright="-30000" contrast="40000"/>
          </a:blip>
          <a:srcRect/>
          <a:stretch>
            <a:fillRect/>
          </a:stretch>
        </p:blipFill>
        <p:spPr bwMode="auto">
          <a:xfrm>
            <a:off x="914400" y="4343400"/>
            <a:ext cx="4754563" cy="1966913"/>
          </a:xfrm>
          <a:prstGeom prst="rect">
            <a:avLst/>
          </a:prstGeom>
          <a:noFill/>
          <a:ln w="9525">
            <a:noFill/>
            <a:miter lim="800000"/>
            <a:headEnd/>
            <a:tailEnd/>
          </a:ln>
        </p:spPr>
      </p:pic>
      <p:sp>
        <p:nvSpPr>
          <p:cNvPr id="30723" name="TextBox 5"/>
          <p:cNvSpPr txBox="1">
            <a:spLocks noChangeArrowheads="1"/>
          </p:cNvSpPr>
          <p:nvPr/>
        </p:nvSpPr>
        <p:spPr bwMode="auto">
          <a:xfrm>
            <a:off x="6248400" y="2438400"/>
            <a:ext cx="2514600" cy="1200150"/>
          </a:xfrm>
          <a:prstGeom prst="rect">
            <a:avLst/>
          </a:prstGeom>
          <a:noFill/>
          <a:ln w="9525">
            <a:noFill/>
            <a:miter lim="800000"/>
            <a:headEnd/>
            <a:tailEnd/>
          </a:ln>
        </p:spPr>
        <p:txBody>
          <a:bodyPr>
            <a:spAutoFit/>
          </a:bodyPr>
          <a:lstStyle/>
          <a:p>
            <a:r>
              <a:rPr lang="en-US">
                <a:latin typeface="Corbel" pitchFamily="34" charset="0"/>
              </a:rPr>
              <a:t>Light curve with ‘zero’ offset between the primary and secondary light curves </a:t>
            </a:r>
          </a:p>
        </p:txBody>
      </p:sp>
      <p:sp>
        <p:nvSpPr>
          <p:cNvPr id="30724" name="TextBox 6"/>
          <p:cNvSpPr txBox="1">
            <a:spLocks noChangeArrowheads="1"/>
          </p:cNvSpPr>
          <p:nvPr/>
        </p:nvSpPr>
        <p:spPr bwMode="auto">
          <a:xfrm>
            <a:off x="6400800" y="4724400"/>
            <a:ext cx="2362200" cy="1477963"/>
          </a:xfrm>
          <a:prstGeom prst="rect">
            <a:avLst/>
          </a:prstGeom>
          <a:noFill/>
          <a:ln w="9525">
            <a:noFill/>
            <a:miter lim="800000"/>
            <a:headEnd/>
            <a:tailEnd/>
          </a:ln>
        </p:spPr>
        <p:txBody>
          <a:bodyPr>
            <a:spAutoFit/>
          </a:bodyPr>
          <a:lstStyle/>
          <a:p>
            <a:r>
              <a:rPr lang="en-US">
                <a:latin typeface="Corbel" pitchFamily="34" charset="0"/>
              </a:rPr>
              <a:t>Light curve with a positive ‘eight frame’ offset between the primary and secondary light curves</a:t>
            </a:r>
          </a:p>
        </p:txBody>
      </p:sp>
      <p:pic>
        <p:nvPicPr>
          <p:cNvPr id="30725" name="Picture 4"/>
          <p:cNvPicPr>
            <a:picLocks noChangeAspect="1" noChangeArrowheads="1"/>
          </p:cNvPicPr>
          <p:nvPr/>
        </p:nvPicPr>
        <p:blipFill>
          <a:blip r:embed="rId3"/>
          <a:srcRect/>
          <a:stretch>
            <a:fillRect/>
          </a:stretch>
        </p:blipFill>
        <p:spPr bwMode="auto">
          <a:xfrm>
            <a:off x="914400" y="1828800"/>
            <a:ext cx="4754563" cy="2160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533400"/>
            <a:ext cx="8610600" cy="914400"/>
          </a:xfrm>
        </p:spPr>
        <p:txBody>
          <a:bodyPr wrap="square" lIns="91440" tIns="45720" rIns="91440" bIns="45720" numCol="1" anchorCtr="0" compatLnSpc="1">
            <a:prstTxWarp prst="textNoShape">
              <a:avLst/>
            </a:prstTxWarp>
          </a:bodyPr>
          <a:lstStyle/>
          <a:p>
            <a:pPr algn="ctr"/>
            <a:r>
              <a:rPr lang="en-US" sz="2800" smtClean="0"/>
              <a:t>Correlated noise major improvement </a:t>
            </a:r>
            <a:br>
              <a:rPr lang="en-US" sz="2800" smtClean="0"/>
            </a:br>
            <a:r>
              <a:rPr lang="en-US" sz="2800" smtClean="0"/>
              <a:t>in error bars</a:t>
            </a:r>
          </a:p>
        </p:txBody>
      </p:sp>
      <p:sp>
        <p:nvSpPr>
          <p:cNvPr id="31746" name="TextBox 3"/>
          <p:cNvSpPr txBox="1">
            <a:spLocks noChangeArrowheads="1"/>
          </p:cNvSpPr>
          <p:nvPr/>
        </p:nvSpPr>
        <p:spPr bwMode="auto">
          <a:xfrm>
            <a:off x="1295400" y="2209800"/>
            <a:ext cx="6553200" cy="3046413"/>
          </a:xfrm>
          <a:prstGeom prst="rect">
            <a:avLst/>
          </a:prstGeom>
          <a:noFill/>
          <a:ln w="9525">
            <a:noFill/>
            <a:miter lim="800000"/>
            <a:headEnd/>
            <a:tailEnd/>
          </a:ln>
        </p:spPr>
        <p:txBody>
          <a:bodyPr>
            <a:spAutoFit/>
          </a:bodyPr>
          <a:lstStyle/>
          <a:p>
            <a:r>
              <a:rPr lang="en-US" sz="2400">
                <a:latin typeface="Corbel" pitchFamily="34" charset="0"/>
              </a:rPr>
              <a:t>Scintillation noise is often temporally correlated when measured at video frame rates through the typical amateur telescope of small diameter.  </a:t>
            </a:r>
          </a:p>
          <a:p>
            <a:endParaRPr lang="en-US" sz="2400">
              <a:latin typeface="Corbel" pitchFamily="34" charset="0"/>
            </a:endParaRPr>
          </a:p>
          <a:p>
            <a:r>
              <a:rPr lang="en-US" sz="2400">
                <a:latin typeface="Corbel" pitchFamily="34" charset="0"/>
              </a:rPr>
              <a:t>The term temporally correlated means that the residual noise at reading </a:t>
            </a:r>
            <a:r>
              <a:rPr lang="en-US" sz="2400">
                <a:solidFill>
                  <a:srgbClr val="FF0000"/>
                </a:solidFill>
                <a:latin typeface="Corbel" pitchFamily="34" charset="0"/>
              </a:rPr>
              <a:t>n</a:t>
            </a:r>
            <a:r>
              <a:rPr lang="en-US" sz="2400">
                <a:latin typeface="Corbel" pitchFamily="34" charset="0"/>
              </a:rPr>
              <a:t> depends to some extent on the noise at reading </a:t>
            </a:r>
            <a:r>
              <a:rPr lang="en-US" sz="2400">
                <a:solidFill>
                  <a:srgbClr val="FF0000"/>
                </a:solidFill>
                <a:latin typeface="Corbel" pitchFamily="34" charset="0"/>
              </a:rPr>
              <a:t>n-1</a:t>
            </a:r>
            <a:r>
              <a:rPr lang="en-US" sz="2400">
                <a:latin typeface="Corbel" pitchFamily="34" charset="0"/>
              </a:rPr>
              <a:t> (the previous reading).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763"/>
            <a:ext cx="7772400" cy="914400"/>
          </a:xfrm>
        </p:spPr>
        <p:txBody>
          <a:bodyPr/>
          <a:lstStyle/>
          <a:p>
            <a:pPr fontAlgn="auto">
              <a:spcAft>
                <a:spcPts val="0"/>
              </a:spcAft>
              <a:defRPr/>
            </a:pPr>
            <a:r>
              <a:rPr lang="en-US" dirty="0" smtClean="0">
                <a:solidFill>
                  <a:schemeClr val="tx2">
                    <a:satMod val="200000"/>
                  </a:schemeClr>
                </a:solidFill>
              </a:rPr>
              <a:t>R-OTE History</a:t>
            </a:r>
            <a:br>
              <a:rPr lang="en-US" dirty="0" smtClean="0">
                <a:solidFill>
                  <a:schemeClr val="tx2">
                    <a:satMod val="200000"/>
                  </a:schemeClr>
                </a:solidFill>
              </a:rPr>
            </a:br>
            <a:r>
              <a:rPr lang="en-US" sz="2400" dirty="0" smtClean="0">
                <a:solidFill>
                  <a:schemeClr val="tx2">
                    <a:satMod val="200000"/>
                  </a:schemeClr>
                </a:solidFill>
              </a:rPr>
              <a:t>(R-code Occultation Timing Extractor)</a:t>
            </a:r>
            <a:endParaRPr lang="en-US" sz="2400" dirty="0">
              <a:solidFill>
                <a:schemeClr val="tx2">
                  <a:satMod val="200000"/>
                </a:schemeClr>
              </a:solidFill>
            </a:endParaRPr>
          </a:p>
        </p:txBody>
      </p:sp>
      <p:sp>
        <p:nvSpPr>
          <p:cNvPr id="3" name="Content Placeholder 2"/>
          <p:cNvSpPr>
            <a:spLocks noGrp="1"/>
          </p:cNvSpPr>
          <p:nvPr>
            <p:ph idx="4294967295"/>
          </p:nvPr>
        </p:nvSpPr>
        <p:spPr>
          <a:xfrm>
            <a:off x="1371600" y="1784350"/>
            <a:ext cx="7772400" cy="3321050"/>
          </a:xfrm>
        </p:spPr>
        <p:txBody>
          <a:bodyPr>
            <a:normAutofit fontScale="92500" lnSpcReduction="20000"/>
          </a:bodyPr>
          <a:lstStyle/>
          <a:p>
            <a:pPr marL="411480" fontAlgn="auto">
              <a:spcAft>
                <a:spcPts val="0"/>
              </a:spcAft>
              <a:buFont typeface="Wingdings"/>
              <a:buChar char=""/>
              <a:defRPr/>
            </a:pPr>
            <a:r>
              <a:rPr lang="en-US" dirty="0" smtClean="0"/>
              <a:t>Three versions of R-OTE have been written to date:</a:t>
            </a:r>
          </a:p>
          <a:p>
            <a:pPr marL="411480" fontAlgn="auto">
              <a:spcAft>
                <a:spcPts val="0"/>
              </a:spcAft>
              <a:buFont typeface="Wingdings"/>
              <a:buChar char=""/>
              <a:defRPr/>
            </a:pPr>
            <a:r>
              <a:rPr lang="en-US" dirty="0" smtClean="0"/>
              <a:t>Version 3.1.1 was first released on 10-4-2013 introduced a new occultation search technology</a:t>
            </a:r>
          </a:p>
          <a:p>
            <a:pPr marL="411480" fontAlgn="auto">
              <a:spcAft>
                <a:spcPts val="0"/>
              </a:spcAft>
              <a:buFont typeface="Wingdings"/>
              <a:buChar char=""/>
              <a:defRPr/>
            </a:pPr>
            <a:r>
              <a:rPr lang="en-US" dirty="0" smtClean="0"/>
              <a:t>Version 3.8.2 major update on 7-29-2014 introduced several new features</a:t>
            </a:r>
          </a:p>
          <a:p>
            <a:pPr marL="411480" fontAlgn="auto">
              <a:spcAft>
                <a:spcPts val="0"/>
              </a:spcAft>
              <a:buFont typeface="Wingdings"/>
              <a:buChar char=""/>
              <a:defRPr/>
            </a:pPr>
            <a:r>
              <a:rPr lang="en-US" dirty="0" smtClean="0"/>
              <a:t>Version 4.5.1 released on May 1, 2016 introduces many improvements</a:t>
            </a:r>
          </a:p>
          <a:p>
            <a:pPr marL="411480" fontAlgn="auto">
              <a:spcAft>
                <a:spcPts val="0"/>
              </a:spcAft>
              <a:buFont typeface="Wingdings"/>
              <a:buChar char=""/>
              <a:defRPr/>
            </a:pPr>
            <a:endParaRPr lang="en-US" dirty="0"/>
          </a:p>
        </p:txBody>
      </p:sp>
      <p:sp>
        <p:nvSpPr>
          <p:cNvPr id="4" name="Title 1"/>
          <p:cNvSpPr txBox="1">
            <a:spLocks/>
          </p:cNvSpPr>
          <p:nvPr/>
        </p:nvSpPr>
        <p:spPr>
          <a:xfrm>
            <a:off x="914400" y="5257800"/>
            <a:ext cx="7772400" cy="914400"/>
          </a:xfrm>
          <a:prstGeom prst="rect">
            <a:avLst/>
          </a:prstGeom>
        </p:spPr>
        <p:txBody>
          <a:bodyPr/>
          <a:lstStyle/>
          <a:p>
            <a:pPr fontAlgn="auto">
              <a:spcAft>
                <a:spcPts val="0"/>
              </a:spcAft>
              <a:defRPr/>
            </a:pPr>
            <a:r>
              <a:rPr lang="en-US" sz="2400" spc="-100" dirty="0">
                <a:solidFill>
                  <a:schemeClr val="tx2">
                    <a:satMod val="200000"/>
                  </a:schemeClr>
                </a:solidFill>
                <a:latin typeface="+mj-lt"/>
                <a:ea typeface="+mj-ea"/>
                <a:cs typeface="+mj-cs"/>
              </a:rPr>
              <a:t>I will review the earlier version features and then introduce the features in the latest update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 descr="auto-correlation-of-light-curve-datab2.PNG"/>
          <p:cNvPicPr>
            <a:picLocks noChangeAspect="1"/>
          </p:cNvPicPr>
          <p:nvPr/>
        </p:nvPicPr>
        <p:blipFill>
          <a:blip r:embed="rId2"/>
          <a:srcRect/>
          <a:stretch>
            <a:fillRect/>
          </a:stretch>
        </p:blipFill>
        <p:spPr bwMode="auto">
          <a:xfrm>
            <a:off x="874713" y="1601788"/>
            <a:ext cx="7394575" cy="3652837"/>
          </a:xfrm>
          <a:prstGeom prst="rect">
            <a:avLst/>
          </a:prstGeom>
          <a:noFill/>
          <a:ln w="9525">
            <a:noFill/>
            <a:miter lim="800000"/>
            <a:headEnd/>
            <a:tailEnd/>
          </a:ln>
        </p:spPr>
      </p:pic>
      <p:sp>
        <p:nvSpPr>
          <p:cNvPr id="3" name="TextBox 2"/>
          <p:cNvSpPr txBox="1"/>
          <p:nvPr/>
        </p:nvSpPr>
        <p:spPr>
          <a:xfrm>
            <a:off x="685800" y="0"/>
            <a:ext cx="7772400" cy="1477963"/>
          </a:xfrm>
          <a:prstGeom prst="rect">
            <a:avLst/>
          </a:prstGeom>
          <a:noFill/>
        </p:spPr>
        <p:txBody>
          <a:bodyPr>
            <a:spAutoFit/>
          </a:bodyPr>
          <a:lstStyle/>
          <a:p>
            <a:pPr fontAlgn="auto">
              <a:spcBef>
                <a:spcPts val="0"/>
              </a:spcBef>
              <a:spcAft>
                <a:spcPts val="0"/>
              </a:spcAft>
              <a:defRPr/>
            </a:pPr>
            <a:r>
              <a:rPr lang="en-US" dirty="0">
                <a:latin typeface="+mn-lt"/>
                <a:cs typeface="+mn-cs"/>
              </a:rPr>
              <a:t>Graphical comparison of light curves with varying degrees of temporal auto-correlation representative of varying levels of atmospheric scintillation: </a:t>
            </a:r>
          </a:p>
          <a:p>
            <a:pPr marL="342900" indent="-342900" fontAlgn="auto">
              <a:spcBef>
                <a:spcPts val="0"/>
              </a:spcBef>
              <a:spcAft>
                <a:spcPts val="0"/>
              </a:spcAft>
              <a:buFont typeface="+mj-lt"/>
              <a:buAutoNum type="arabicPeriod"/>
              <a:defRPr/>
            </a:pPr>
            <a:r>
              <a:rPr lang="en-US" dirty="0">
                <a:latin typeface="+mn-lt"/>
                <a:cs typeface="+mn-cs"/>
              </a:rPr>
              <a:t>Zero temporal autocorrelation.  ACF factors: 1.0</a:t>
            </a:r>
          </a:p>
          <a:p>
            <a:pPr marL="342900" indent="-342900" fontAlgn="auto">
              <a:spcBef>
                <a:spcPts val="0"/>
              </a:spcBef>
              <a:spcAft>
                <a:spcPts val="0"/>
              </a:spcAft>
              <a:buFont typeface="+mj-lt"/>
              <a:buAutoNum type="arabicPeriod"/>
              <a:defRPr/>
            </a:pPr>
            <a:r>
              <a:rPr lang="en-US" dirty="0">
                <a:latin typeface="+mn-lt"/>
                <a:cs typeface="+mn-cs"/>
              </a:rPr>
              <a:t>Slight temporal autocorrelation.  ACF factors: 1.0, 0.40</a:t>
            </a:r>
          </a:p>
          <a:p>
            <a:pPr marL="342900" indent="-342900" fontAlgn="auto">
              <a:spcBef>
                <a:spcPts val="0"/>
              </a:spcBef>
              <a:spcAft>
                <a:spcPts val="0"/>
              </a:spcAft>
              <a:buFont typeface="+mj-lt"/>
              <a:buAutoNum type="arabicPeriod"/>
              <a:defRPr/>
            </a:pPr>
            <a:r>
              <a:rPr lang="en-US" dirty="0">
                <a:latin typeface="+mn-lt"/>
                <a:cs typeface="+mn-cs"/>
              </a:rPr>
              <a:t>Moderate temporal autocorrelation.  </a:t>
            </a:r>
            <a:r>
              <a:rPr lang="en-US">
                <a:latin typeface="+mn-lt"/>
                <a:cs typeface="+mn-cs"/>
              </a:rPr>
              <a:t>ACF factors: 1.0, 0.5, 0.3, 0.2, 0.1, 0.05</a:t>
            </a:r>
            <a:endParaRPr lang="en-US" dirty="0">
              <a:latin typeface="+mn-lt"/>
              <a:cs typeface="+mn-cs"/>
            </a:endParaRPr>
          </a:p>
        </p:txBody>
      </p:sp>
      <p:sp>
        <p:nvSpPr>
          <p:cNvPr id="32771" name="TextBox 3"/>
          <p:cNvSpPr txBox="1">
            <a:spLocks noChangeArrowheads="1"/>
          </p:cNvSpPr>
          <p:nvPr/>
        </p:nvSpPr>
        <p:spPr bwMode="auto">
          <a:xfrm>
            <a:off x="914400" y="5410200"/>
            <a:ext cx="7315200" cy="646113"/>
          </a:xfrm>
          <a:prstGeom prst="rect">
            <a:avLst/>
          </a:prstGeom>
          <a:noFill/>
          <a:ln w="9525">
            <a:noFill/>
            <a:miter lim="800000"/>
            <a:headEnd/>
            <a:tailEnd/>
          </a:ln>
        </p:spPr>
        <p:txBody>
          <a:bodyPr>
            <a:spAutoFit/>
          </a:bodyPr>
          <a:lstStyle/>
          <a:p>
            <a:r>
              <a:rPr lang="en-US">
                <a:latin typeface="Corbel" pitchFamily="34" charset="0"/>
              </a:rPr>
              <a:t>Each light curve has the same exact amount of Gaussian noise, except they vary by the amount of temporal auto-correlation.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ChangeArrowheads="1"/>
          </p:cNvSpPr>
          <p:nvPr/>
        </p:nvSpPr>
        <p:spPr bwMode="auto">
          <a:xfrm>
            <a:off x="762000" y="4419600"/>
            <a:ext cx="7696200" cy="2032000"/>
          </a:xfrm>
          <a:prstGeom prst="rect">
            <a:avLst/>
          </a:prstGeom>
          <a:noFill/>
          <a:ln w="9525">
            <a:noFill/>
            <a:miter lim="800000"/>
            <a:headEnd/>
            <a:tailEnd/>
          </a:ln>
        </p:spPr>
        <p:txBody>
          <a:bodyPr>
            <a:spAutoFit/>
          </a:bodyPr>
          <a:lstStyle/>
          <a:p>
            <a:r>
              <a:rPr lang="en-US">
                <a:latin typeface="Corbel" pitchFamily="34" charset="0"/>
              </a:rPr>
              <a:t>In the above graphic, the black error-bar distribution is the result of 1-million Monte Carlo simulations of an occultation event with a signal-to-noise level of 0.5, using zero temporal correlation.  </a:t>
            </a:r>
          </a:p>
          <a:p>
            <a:endParaRPr lang="en-US">
              <a:latin typeface="Corbel" pitchFamily="34" charset="0"/>
            </a:endParaRPr>
          </a:p>
          <a:p>
            <a:r>
              <a:rPr lang="en-US">
                <a:latin typeface="Corbel" pitchFamily="34" charset="0"/>
              </a:rPr>
              <a:t>The red error-bar distribution is the result of the same 1-million Monte Carlo simulation done but with fairly strong (but not atypical) temporal coherence like that which is often present in IOTA occultation light curves.</a:t>
            </a:r>
          </a:p>
        </p:txBody>
      </p:sp>
      <p:pic>
        <p:nvPicPr>
          <p:cNvPr id="33794" name="Picture 4" descr="auto-correlation-of-light-curve-datab3.PNG"/>
          <p:cNvPicPr>
            <a:picLocks noChangeAspect="1"/>
          </p:cNvPicPr>
          <p:nvPr/>
        </p:nvPicPr>
        <p:blipFill>
          <a:blip r:embed="rId2"/>
          <a:srcRect/>
          <a:stretch>
            <a:fillRect/>
          </a:stretch>
        </p:blipFill>
        <p:spPr bwMode="auto">
          <a:xfrm>
            <a:off x="895350" y="762000"/>
            <a:ext cx="7353300" cy="3638550"/>
          </a:xfrm>
          <a:prstGeom prst="rect">
            <a:avLst/>
          </a:prstGeom>
          <a:noFill/>
          <a:ln w="9525">
            <a:noFill/>
            <a:miter lim="800000"/>
            <a:headEnd/>
            <a:tailEnd/>
          </a:ln>
        </p:spPr>
      </p:pic>
      <p:sp>
        <p:nvSpPr>
          <p:cNvPr id="33795" name="TextBox 5"/>
          <p:cNvSpPr txBox="1">
            <a:spLocks noChangeArrowheads="1"/>
          </p:cNvSpPr>
          <p:nvPr/>
        </p:nvSpPr>
        <p:spPr bwMode="auto">
          <a:xfrm>
            <a:off x="914400" y="152400"/>
            <a:ext cx="7315200" cy="646113"/>
          </a:xfrm>
          <a:prstGeom prst="rect">
            <a:avLst/>
          </a:prstGeom>
          <a:noFill/>
          <a:ln w="9525">
            <a:noFill/>
            <a:miter lim="800000"/>
            <a:headEnd/>
            <a:tailEnd/>
          </a:ln>
        </p:spPr>
        <p:txBody>
          <a:bodyPr>
            <a:spAutoFit/>
          </a:bodyPr>
          <a:lstStyle/>
          <a:p>
            <a:r>
              <a:rPr lang="en-US">
                <a:latin typeface="Corbel" pitchFamily="34" charset="0"/>
              </a:rPr>
              <a:t>Graphical comparison of the effect of temporal auto-correlation on the distribution plot of errors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2"/>
          <p:cNvPicPr>
            <a:picLocks noChangeAspect="1" noChangeArrowheads="1"/>
          </p:cNvPicPr>
          <p:nvPr/>
        </p:nvPicPr>
        <p:blipFill>
          <a:blip r:embed="rId2"/>
          <a:srcRect/>
          <a:stretch>
            <a:fillRect/>
          </a:stretch>
        </p:blipFill>
        <p:spPr bwMode="auto">
          <a:xfrm>
            <a:off x="4846638" y="2354263"/>
            <a:ext cx="4297362" cy="2149475"/>
          </a:xfrm>
          <a:prstGeom prst="rect">
            <a:avLst/>
          </a:prstGeom>
          <a:noFill/>
          <a:ln w="9525">
            <a:noFill/>
            <a:miter lim="800000"/>
            <a:headEnd/>
            <a:tailEnd/>
          </a:ln>
        </p:spPr>
      </p:pic>
      <p:pic>
        <p:nvPicPr>
          <p:cNvPr id="34818" name="Picture 3"/>
          <p:cNvPicPr>
            <a:picLocks noChangeAspect="1" noChangeArrowheads="1"/>
          </p:cNvPicPr>
          <p:nvPr/>
        </p:nvPicPr>
        <p:blipFill>
          <a:blip r:embed="rId3"/>
          <a:srcRect/>
          <a:stretch>
            <a:fillRect/>
          </a:stretch>
        </p:blipFill>
        <p:spPr bwMode="auto">
          <a:xfrm>
            <a:off x="4846638" y="4572000"/>
            <a:ext cx="4297362" cy="2149475"/>
          </a:xfrm>
          <a:prstGeom prst="rect">
            <a:avLst/>
          </a:prstGeom>
          <a:noFill/>
          <a:ln w="9525">
            <a:noFill/>
            <a:miter lim="800000"/>
            <a:headEnd/>
            <a:tailEnd/>
          </a:ln>
        </p:spPr>
      </p:pic>
      <p:pic>
        <p:nvPicPr>
          <p:cNvPr id="34819" name="Picture 4"/>
          <p:cNvPicPr>
            <a:picLocks noChangeAspect="1" noChangeArrowheads="1"/>
          </p:cNvPicPr>
          <p:nvPr/>
        </p:nvPicPr>
        <p:blipFill>
          <a:blip r:embed="rId4"/>
          <a:srcRect/>
          <a:stretch>
            <a:fillRect/>
          </a:stretch>
        </p:blipFill>
        <p:spPr bwMode="auto">
          <a:xfrm>
            <a:off x="381000" y="4953000"/>
            <a:ext cx="4572000" cy="1357313"/>
          </a:xfrm>
          <a:prstGeom prst="rect">
            <a:avLst/>
          </a:prstGeom>
          <a:noFill/>
          <a:ln w="9525">
            <a:noFill/>
            <a:miter lim="800000"/>
            <a:headEnd/>
            <a:tailEnd/>
          </a:ln>
        </p:spPr>
      </p:pic>
      <p:pic>
        <p:nvPicPr>
          <p:cNvPr id="34820" name="Picture 5"/>
          <p:cNvPicPr>
            <a:picLocks noChangeAspect="1" noChangeArrowheads="1"/>
          </p:cNvPicPr>
          <p:nvPr/>
        </p:nvPicPr>
        <p:blipFill>
          <a:blip r:embed="rId5"/>
          <a:srcRect/>
          <a:stretch>
            <a:fillRect/>
          </a:stretch>
        </p:blipFill>
        <p:spPr bwMode="auto">
          <a:xfrm>
            <a:off x="304800" y="3200400"/>
            <a:ext cx="4572000" cy="1357313"/>
          </a:xfrm>
          <a:prstGeom prst="rect">
            <a:avLst/>
          </a:prstGeom>
          <a:noFill/>
          <a:ln w="9525">
            <a:noFill/>
            <a:miter lim="800000"/>
            <a:headEnd/>
            <a:tailEnd/>
          </a:ln>
        </p:spPr>
      </p:pic>
      <p:sp>
        <p:nvSpPr>
          <p:cNvPr id="34821" name="TextBox 5"/>
          <p:cNvSpPr txBox="1">
            <a:spLocks noChangeArrowheads="1"/>
          </p:cNvSpPr>
          <p:nvPr/>
        </p:nvSpPr>
        <p:spPr bwMode="auto">
          <a:xfrm>
            <a:off x="495300" y="0"/>
            <a:ext cx="8648700" cy="1754188"/>
          </a:xfrm>
          <a:prstGeom prst="rect">
            <a:avLst/>
          </a:prstGeom>
          <a:noFill/>
          <a:ln w="9525">
            <a:noFill/>
            <a:miter lim="800000"/>
            <a:headEnd/>
            <a:tailEnd/>
          </a:ln>
        </p:spPr>
        <p:txBody>
          <a:bodyPr>
            <a:spAutoFit/>
          </a:bodyPr>
          <a:lstStyle/>
          <a:p>
            <a:r>
              <a:rPr lang="en-US">
                <a:latin typeface="Corbel" pitchFamily="34" charset="0"/>
              </a:rPr>
              <a:t>Comparison of light curves and error bar distributions, without and with temporal auto-correlation.</a:t>
            </a:r>
          </a:p>
          <a:p>
            <a:r>
              <a:rPr lang="en-US">
                <a:latin typeface="Corbel" pitchFamily="34" charset="0"/>
              </a:rPr>
              <a:t>Top curve is the idealized light curve</a:t>
            </a:r>
          </a:p>
          <a:p>
            <a:r>
              <a:rPr lang="en-US">
                <a:latin typeface="Corbel" pitchFamily="34" charset="0"/>
              </a:rPr>
              <a:t>Middle curve has Gaussian noise with no temporal auto-correlation</a:t>
            </a:r>
          </a:p>
          <a:p>
            <a:r>
              <a:rPr lang="en-US">
                <a:latin typeface="Corbel" pitchFamily="34" charset="0"/>
              </a:rPr>
              <a:t>Bottom curve has temporal auto-correlation added with acf coeff: 1, 0.45, 0.25, 0.17, 0.10</a:t>
            </a:r>
          </a:p>
          <a:p>
            <a:endParaRPr lang="en-US">
              <a:latin typeface="Corbel" pitchFamily="34" charset="0"/>
            </a:endParaRPr>
          </a:p>
        </p:txBody>
      </p:sp>
      <p:pic>
        <p:nvPicPr>
          <p:cNvPr id="34822" name="Picture 6"/>
          <p:cNvPicPr>
            <a:picLocks noChangeAspect="1" noChangeArrowheads="1"/>
          </p:cNvPicPr>
          <p:nvPr/>
        </p:nvPicPr>
        <p:blipFill>
          <a:blip r:embed="rId6"/>
          <a:srcRect/>
          <a:stretch>
            <a:fillRect/>
          </a:stretch>
        </p:blipFill>
        <p:spPr bwMode="auto">
          <a:xfrm>
            <a:off x="304800" y="1447800"/>
            <a:ext cx="4572000" cy="1357313"/>
          </a:xfrm>
          <a:prstGeom prst="rect">
            <a:avLst/>
          </a:prstGeom>
          <a:noFill/>
          <a:ln w="9525">
            <a:noFill/>
            <a:miter lim="800000"/>
            <a:headEnd/>
            <a:tailEnd/>
          </a:ln>
        </p:spPr>
      </p:pic>
      <p:sp>
        <p:nvSpPr>
          <p:cNvPr id="34823" name="TextBox 7"/>
          <p:cNvSpPr txBox="1">
            <a:spLocks noChangeArrowheads="1"/>
          </p:cNvSpPr>
          <p:nvPr/>
        </p:nvSpPr>
        <p:spPr bwMode="auto">
          <a:xfrm>
            <a:off x="838200" y="2819400"/>
            <a:ext cx="1020763" cy="369888"/>
          </a:xfrm>
          <a:prstGeom prst="rect">
            <a:avLst/>
          </a:prstGeom>
          <a:noFill/>
          <a:ln w="9525">
            <a:noFill/>
            <a:miter lim="800000"/>
            <a:headEnd/>
            <a:tailEnd/>
          </a:ln>
        </p:spPr>
        <p:txBody>
          <a:bodyPr wrap="none">
            <a:spAutoFit/>
          </a:bodyPr>
          <a:lstStyle/>
          <a:p>
            <a:r>
              <a:rPr lang="en-US">
                <a:latin typeface="Corbel" pitchFamily="34" charset="0"/>
              </a:rPr>
              <a:t>No noise</a:t>
            </a:r>
          </a:p>
        </p:txBody>
      </p:sp>
      <p:sp>
        <p:nvSpPr>
          <p:cNvPr id="34824" name="TextBox 8"/>
          <p:cNvSpPr txBox="1">
            <a:spLocks noChangeArrowheads="1"/>
          </p:cNvSpPr>
          <p:nvPr/>
        </p:nvSpPr>
        <p:spPr bwMode="auto">
          <a:xfrm>
            <a:off x="838200" y="4572000"/>
            <a:ext cx="1600200" cy="369888"/>
          </a:xfrm>
          <a:prstGeom prst="rect">
            <a:avLst/>
          </a:prstGeom>
          <a:noFill/>
          <a:ln w="9525">
            <a:noFill/>
            <a:miter lim="800000"/>
            <a:headEnd/>
            <a:tailEnd/>
          </a:ln>
        </p:spPr>
        <p:txBody>
          <a:bodyPr wrap="none">
            <a:spAutoFit/>
          </a:bodyPr>
          <a:lstStyle/>
          <a:p>
            <a:r>
              <a:rPr lang="en-US">
                <a:latin typeface="Corbel" pitchFamily="34" charset="0"/>
              </a:rPr>
              <a:t>Gaussian noise</a:t>
            </a:r>
          </a:p>
        </p:txBody>
      </p:sp>
      <p:sp>
        <p:nvSpPr>
          <p:cNvPr id="34825" name="TextBox 9"/>
          <p:cNvSpPr txBox="1">
            <a:spLocks noChangeArrowheads="1"/>
          </p:cNvSpPr>
          <p:nvPr/>
        </p:nvSpPr>
        <p:spPr bwMode="auto">
          <a:xfrm>
            <a:off x="838200" y="6400800"/>
            <a:ext cx="3365500" cy="369888"/>
          </a:xfrm>
          <a:prstGeom prst="rect">
            <a:avLst/>
          </a:prstGeom>
          <a:noFill/>
          <a:ln w="9525">
            <a:noFill/>
            <a:miter lim="800000"/>
            <a:headEnd/>
            <a:tailEnd/>
          </a:ln>
        </p:spPr>
        <p:txBody>
          <a:bodyPr wrap="none">
            <a:spAutoFit/>
          </a:bodyPr>
          <a:lstStyle/>
          <a:p>
            <a:r>
              <a:rPr lang="en-US">
                <a:latin typeface="Corbel" pitchFamily="34" charset="0"/>
              </a:rPr>
              <a:t>Gaussian noise + auto-correlation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685800"/>
          <a:ext cx="5059363" cy="2936875"/>
        </p:xfrm>
        <a:graphic>
          <a:graphicData uri="http://schemas.openxmlformats.org/drawingml/2006/table">
            <a:tbl>
              <a:tblPr firstRow="1" bandRow="1">
                <a:tableStyleId>{5C22544A-7EE6-4342-B048-85BDC9FD1C3A}</a:tableStyleId>
              </a:tblPr>
              <a:tblGrid>
                <a:gridCol w="1264920"/>
                <a:gridCol w="1264920"/>
                <a:gridCol w="1264920"/>
                <a:gridCol w="1264920"/>
              </a:tblGrid>
              <a:tr h="370840">
                <a:tc>
                  <a:txBody>
                    <a:bodyPr/>
                    <a:lstStyle/>
                    <a:p>
                      <a:r>
                        <a:rPr lang="en-US" dirty="0" smtClean="0"/>
                        <a:t>Noise Present</a:t>
                      </a:r>
                      <a:endParaRPr lang="en-US" dirty="0"/>
                    </a:p>
                  </a:txBody>
                  <a:tcPr/>
                </a:tc>
                <a:tc>
                  <a:txBody>
                    <a:bodyPr/>
                    <a:lstStyle/>
                    <a:p>
                      <a:r>
                        <a:rPr lang="en-US" dirty="0" smtClean="0"/>
                        <a:t>0.6827 error bar</a:t>
                      </a:r>
                      <a:endParaRPr lang="en-US" dirty="0"/>
                    </a:p>
                  </a:txBody>
                  <a:tcPr/>
                </a:tc>
                <a:tc>
                  <a:txBody>
                    <a:bodyPr/>
                    <a:lstStyle/>
                    <a:p>
                      <a:r>
                        <a:rPr lang="en-US" dirty="0" smtClean="0"/>
                        <a:t>0.9500</a:t>
                      </a:r>
                      <a:r>
                        <a:rPr lang="en-US" baseline="0" dirty="0" smtClean="0"/>
                        <a:t> error bar</a:t>
                      </a:r>
                      <a:endParaRPr lang="en-US" dirty="0"/>
                    </a:p>
                  </a:txBody>
                  <a:tcPr/>
                </a:tc>
                <a:tc>
                  <a:txBody>
                    <a:bodyPr/>
                    <a:lstStyle/>
                    <a:p>
                      <a:r>
                        <a:rPr lang="en-US" dirty="0" smtClean="0"/>
                        <a:t>0.9973</a:t>
                      </a:r>
                      <a:r>
                        <a:rPr lang="en-US" baseline="0" dirty="0" smtClean="0"/>
                        <a:t> error bar</a:t>
                      </a:r>
                      <a:endParaRPr lang="en-US" dirty="0"/>
                    </a:p>
                  </a:txBody>
                  <a:tcPr/>
                </a:tc>
              </a:tr>
              <a:tr h="370840">
                <a:tc>
                  <a:txBody>
                    <a:bodyPr/>
                    <a:lstStyle/>
                    <a:p>
                      <a:r>
                        <a:rPr lang="en-US" dirty="0" err="1" smtClean="0"/>
                        <a:t>Gaus</a:t>
                      </a:r>
                      <a:r>
                        <a:rPr lang="en-US" dirty="0" smtClean="0"/>
                        <a:t>-Equiv</a:t>
                      </a:r>
                      <a:endParaRPr lang="en-US" dirty="0"/>
                    </a:p>
                  </a:txBody>
                  <a:tcPr/>
                </a:tc>
                <a:tc>
                  <a:txBody>
                    <a:bodyPr/>
                    <a:lstStyle/>
                    <a:p>
                      <a:r>
                        <a:rPr lang="en-US" dirty="0" smtClean="0"/>
                        <a:t>1-sigma</a:t>
                      </a:r>
                      <a:endParaRPr lang="en-US" dirty="0"/>
                    </a:p>
                  </a:txBody>
                  <a:tcPr/>
                </a:tc>
                <a:tc>
                  <a:txBody>
                    <a:bodyPr/>
                    <a:lstStyle/>
                    <a:p>
                      <a:r>
                        <a:rPr lang="en-US" dirty="0" smtClean="0"/>
                        <a:t>2-sigma</a:t>
                      </a:r>
                      <a:endParaRPr lang="en-US" dirty="0"/>
                    </a:p>
                  </a:txBody>
                  <a:tcPr/>
                </a:tc>
                <a:tc>
                  <a:txBody>
                    <a:bodyPr/>
                    <a:lstStyle/>
                    <a:p>
                      <a:r>
                        <a:rPr lang="en-US" dirty="0" smtClean="0"/>
                        <a:t>3-sigma</a:t>
                      </a:r>
                      <a:endParaRPr lang="en-US" dirty="0"/>
                    </a:p>
                  </a:txBody>
                  <a:tcPr/>
                </a:tc>
              </a:tr>
              <a:tr h="370840">
                <a:tc>
                  <a:txBody>
                    <a:bodyPr/>
                    <a:lstStyle/>
                    <a:p>
                      <a:r>
                        <a:rPr lang="en-US" dirty="0" smtClean="0"/>
                        <a:t>Gaussian</a:t>
                      </a:r>
                      <a:endParaRPr lang="en-US" dirty="0"/>
                    </a:p>
                  </a:txBody>
                  <a:tcPr/>
                </a:tc>
                <a:tc>
                  <a:txBody>
                    <a:bodyPr/>
                    <a:lstStyle/>
                    <a:p>
                      <a:r>
                        <a:rPr kumimoji="0" lang="en-US" sz="1800" b="0" i="0" u="none" strike="noStrike" cap="none" normalizeH="0" baseline="0" dirty="0" smtClean="0">
                          <a:ln>
                            <a:noFill/>
                          </a:ln>
                          <a:solidFill>
                            <a:srgbClr val="333333"/>
                          </a:solidFill>
                          <a:effectLst/>
                          <a:latin typeface="Menlo"/>
                          <a:cs typeface="Arial" pitchFamily="34" charset="0"/>
                        </a:rPr>
                        <a:t>0.55</a:t>
                      </a:r>
                      <a:endParaRPr lang="en-US" dirty="0"/>
                    </a:p>
                  </a:txBody>
                  <a:tcPr/>
                </a:tc>
                <a:tc>
                  <a:txBody>
                    <a:bodyPr/>
                    <a:lstStyle/>
                    <a:p>
                      <a:r>
                        <a:rPr kumimoji="0" lang="en-US" sz="1800" b="0" i="0" u="none" strike="noStrike" cap="none" normalizeH="0" baseline="0" dirty="0" smtClean="0">
                          <a:ln>
                            <a:noFill/>
                          </a:ln>
                          <a:solidFill>
                            <a:srgbClr val="333333"/>
                          </a:solidFill>
                          <a:effectLst/>
                          <a:latin typeface="Menlo"/>
                          <a:cs typeface="Arial" pitchFamily="34" charset="0"/>
                        </a:rPr>
                        <a:t>1.84 </a:t>
                      </a:r>
                      <a:endParaRPr lang="en-US" dirty="0"/>
                    </a:p>
                  </a:txBody>
                  <a:tcPr/>
                </a:tc>
                <a:tc>
                  <a:txBody>
                    <a:bodyPr/>
                    <a:lstStyle/>
                    <a:p>
                      <a:r>
                        <a:rPr kumimoji="0" lang="en-US" sz="1800" b="0" i="0" u="none" strike="noStrike" cap="none" normalizeH="0" baseline="0" dirty="0" smtClean="0">
                          <a:ln>
                            <a:noFill/>
                          </a:ln>
                          <a:solidFill>
                            <a:srgbClr val="333333"/>
                          </a:solidFill>
                          <a:effectLst/>
                          <a:latin typeface="Menlo"/>
                          <a:cs typeface="Arial" pitchFamily="34" charset="0"/>
                        </a:rPr>
                        <a:t>4.65</a:t>
                      </a:r>
                      <a:endParaRPr lang="en-US" dirty="0"/>
                    </a:p>
                  </a:txBody>
                  <a:tcPr/>
                </a:tc>
              </a:tr>
              <a:tr h="370840">
                <a:tc>
                  <a:txBody>
                    <a:bodyPr/>
                    <a:lstStyle/>
                    <a:p>
                      <a:r>
                        <a:rPr lang="en-US" dirty="0" smtClean="0"/>
                        <a:t>Gaussian + auto-</a:t>
                      </a:r>
                      <a:r>
                        <a:rPr lang="en-US" dirty="0" err="1" smtClean="0"/>
                        <a:t>corr</a:t>
                      </a:r>
                      <a:endParaRPr lang="en-US" dirty="0"/>
                    </a:p>
                  </a:txBody>
                  <a:tcPr/>
                </a:tc>
                <a:tc>
                  <a:txBody>
                    <a:bodyPr/>
                    <a:lstStyle/>
                    <a:p>
                      <a:r>
                        <a:rPr lang="en-US" dirty="0" smtClean="0"/>
                        <a:t>0.59</a:t>
                      </a:r>
                      <a:endParaRPr lang="en-US" dirty="0"/>
                    </a:p>
                  </a:txBody>
                  <a:tcPr/>
                </a:tc>
                <a:tc>
                  <a:txBody>
                    <a:bodyPr/>
                    <a:lstStyle/>
                    <a:p>
                      <a:r>
                        <a:rPr kumimoji="0" lang="en-US" sz="1800" b="0" i="0" u="none" strike="noStrike" cap="none" normalizeH="0" baseline="0" dirty="0" smtClean="0">
                          <a:ln>
                            <a:noFill/>
                          </a:ln>
                          <a:solidFill>
                            <a:srgbClr val="333333"/>
                          </a:solidFill>
                          <a:effectLst/>
                          <a:latin typeface="Menlo"/>
                          <a:cs typeface="Arial" pitchFamily="34" charset="0"/>
                        </a:rPr>
                        <a:t>4.49 </a:t>
                      </a:r>
                      <a:endParaRPr lang="en-US" dirty="0"/>
                    </a:p>
                  </a:txBody>
                  <a:tcPr/>
                </a:tc>
                <a:tc>
                  <a:txBody>
                    <a:bodyPr/>
                    <a:lstStyle/>
                    <a:p>
                      <a:r>
                        <a:rPr kumimoji="0" lang="en-US" sz="1800" b="0" i="0" u="none" strike="noStrike" cap="none" normalizeH="0" baseline="0" dirty="0" smtClean="0">
                          <a:ln>
                            <a:noFill/>
                          </a:ln>
                          <a:solidFill>
                            <a:srgbClr val="333333"/>
                          </a:solidFill>
                          <a:effectLst/>
                          <a:latin typeface="Menlo"/>
                          <a:cs typeface="Arial" pitchFamily="34" charset="0"/>
                        </a:rPr>
                        <a:t>11.95</a:t>
                      </a:r>
                      <a:endParaRPr lang="en-US" dirty="0"/>
                    </a:p>
                  </a:txBody>
                  <a:tcPr/>
                </a:tc>
              </a:tr>
              <a:tr h="370840">
                <a:tc>
                  <a:txBody>
                    <a:bodyPr/>
                    <a:lstStyle/>
                    <a:p>
                      <a:r>
                        <a:rPr lang="en-US" dirty="0" smtClean="0"/>
                        <a:t>Ratio Gaussian</a:t>
                      </a:r>
                      <a:r>
                        <a:rPr lang="en-US" baseline="0" dirty="0" smtClean="0"/>
                        <a:t> +/ Gaussian</a:t>
                      </a:r>
                      <a:endParaRPr lang="en-US" dirty="0"/>
                    </a:p>
                  </a:txBody>
                  <a:tcPr/>
                </a:tc>
                <a:tc>
                  <a:txBody>
                    <a:bodyPr/>
                    <a:lstStyle/>
                    <a:p>
                      <a:r>
                        <a:rPr lang="en-US" dirty="0" smtClean="0"/>
                        <a:t>1.07</a:t>
                      </a:r>
                      <a:endParaRPr lang="en-US" dirty="0"/>
                    </a:p>
                  </a:txBody>
                  <a:tcPr/>
                </a:tc>
                <a:tc>
                  <a:txBody>
                    <a:bodyPr/>
                    <a:lstStyle/>
                    <a:p>
                      <a:r>
                        <a:rPr lang="en-US" dirty="0" smtClean="0"/>
                        <a:t>2.44</a:t>
                      </a:r>
                      <a:endParaRPr lang="en-US" dirty="0"/>
                    </a:p>
                  </a:txBody>
                  <a:tcPr/>
                </a:tc>
                <a:tc>
                  <a:txBody>
                    <a:bodyPr/>
                    <a:lstStyle/>
                    <a:p>
                      <a:r>
                        <a:rPr lang="en-US" dirty="0" smtClean="0"/>
                        <a:t>2.57</a:t>
                      </a:r>
                      <a:endParaRPr lang="en-US" dirty="0"/>
                    </a:p>
                  </a:txBody>
                  <a:tcPr/>
                </a:tc>
              </a:tr>
            </a:tbl>
          </a:graphicData>
        </a:graphic>
      </p:graphicFrame>
      <p:sp>
        <p:nvSpPr>
          <p:cNvPr id="35873" name="TextBox 4"/>
          <p:cNvSpPr txBox="1">
            <a:spLocks noChangeArrowheads="1"/>
          </p:cNvSpPr>
          <p:nvPr/>
        </p:nvSpPr>
        <p:spPr bwMode="auto">
          <a:xfrm>
            <a:off x="1143000" y="0"/>
            <a:ext cx="6400800" cy="646113"/>
          </a:xfrm>
          <a:prstGeom prst="rect">
            <a:avLst/>
          </a:prstGeom>
          <a:noFill/>
          <a:ln w="9525">
            <a:noFill/>
            <a:miter lim="800000"/>
            <a:headEnd/>
            <a:tailEnd/>
          </a:ln>
        </p:spPr>
        <p:txBody>
          <a:bodyPr>
            <a:spAutoFit/>
          </a:bodyPr>
          <a:lstStyle/>
          <a:p>
            <a:r>
              <a:rPr lang="en-US">
                <a:latin typeface="Corbel" pitchFamily="34" charset="0"/>
              </a:rPr>
              <a:t>Comparison of error bars generated for light curve without correlated noise to light  curves with correlated noise</a:t>
            </a:r>
          </a:p>
        </p:txBody>
      </p:sp>
      <p:sp>
        <p:nvSpPr>
          <p:cNvPr id="35874" name="TextBox 5"/>
          <p:cNvSpPr txBox="1">
            <a:spLocks noChangeArrowheads="1"/>
          </p:cNvSpPr>
          <p:nvPr/>
        </p:nvSpPr>
        <p:spPr bwMode="auto">
          <a:xfrm>
            <a:off x="533400" y="4419600"/>
            <a:ext cx="8077200" cy="2014538"/>
          </a:xfrm>
          <a:prstGeom prst="rect">
            <a:avLst/>
          </a:prstGeom>
          <a:noFill/>
          <a:ln w="9525">
            <a:noFill/>
            <a:miter lim="800000"/>
            <a:headEnd/>
            <a:tailEnd/>
          </a:ln>
        </p:spPr>
        <p:txBody>
          <a:bodyPr>
            <a:spAutoFit/>
          </a:bodyPr>
          <a:lstStyle/>
          <a:p>
            <a:r>
              <a:rPr lang="en-US">
                <a:latin typeface="Corbel" pitchFamily="34" charset="0"/>
              </a:rPr>
              <a:t>For all instances examined in R-OTE, light curves with correlated noise (which is representative of virtually all amateur observations) have larger error bars than light curves without correlated noise.  At the 3-sigma equivalent confidence interval, correlated noise produces error bars that are 2.6 times larger than those calculated with non-correlated noise.  OTEs such as Occular and AOTA do not process error bars with correlated noise, hence the error bars generated by these tools are under estimating the size of the error bars.</a:t>
            </a:r>
          </a:p>
        </p:txBody>
      </p:sp>
      <p:sp>
        <p:nvSpPr>
          <p:cNvPr id="35875" name="TextBox 6"/>
          <p:cNvSpPr txBox="1">
            <a:spLocks noChangeArrowheads="1"/>
          </p:cNvSpPr>
          <p:nvPr/>
        </p:nvSpPr>
        <p:spPr bwMode="auto">
          <a:xfrm>
            <a:off x="762000" y="3657600"/>
            <a:ext cx="8077200" cy="646113"/>
          </a:xfrm>
          <a:prstGeom prst="rect">
            <a:avLst/>
          </a:prstGeom>
          <a:noFill/>
          <a:ln w="9525">
            <a:noFill/>
            <a:miter lim="800000"/>
            <a:headEnd/>
            <a:tailEnd/>
          </a:ln>
        </p:spPr>
        <p:txBody>
          <a:bodyPr>
            <a:spAutoFit/>
          </a:bodyPr>
          <a:lstStyle/>
          <a:p>
            <a:r>
              <a:rPr lang="en-US">
                <a:solidFill>
                  <a:srgbClr val="FFC000"/>
                </a:solidFill>
                <a:latin typeface="Corbel" pitchFamily="34" charset="0"/>
              </a:rPr>
              <a:t>Note:  Steve Preston has requested that all error bars be reported at the 0.9973 confidence interval – the 3-sigma equivalent confidence interval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solidFill>
                  <a:schemeClr val="tx2">
                    <a:satMod val="200000"/>
                  </a:schemeClr>
                </a:solidFill>
              </a:rPr>
              <a:t>SQ wave error bars now user selectable between 0.5 and 0.9973 confidence intervals</a:t>
            </a:r>
            <a:endParaRPr lang="en-US" sz="2800" dirty="0">
              <a:solidFill>
                <a:schemeClr val="tx2">
                  <a:satMod val="200000"/>
                </a:schemeClr>
              </a:solidFill>
            </a:endParaRPr>
          </a:p>
        </p:txBody>
      </p:sp>
      <p:pic>
        <p:nvPicPr>
          <p:cNvPr id="36866" name="Picture 1"/>
          <p:cNvPicPr>
            <a:picLocks noChangeAspect="1" noChangeArrowheads="1"/>
          </p:cNvPicPr>
          <p:nvPr/>
        </p:nvPicPr>
        <p:blipFill>
          <a:blip r:embed="rId2"/>
          <a:srcRect/>
          <a:stretch>
            <a:fillRect/>
          </a:stretch>
        </p:blipFill>
        <p:spPr bwMode="auto">
          <a:xfrm>
            <a:off x="936625" y="2362200"/>
            <a:ext cx="7180263" cy="1504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pPr fontAlgn="auto">
              <a:spcAft>
                <a:spcPts val="0"/>
              </a:spcAft>
              <a:defRPr/>
            </a:pPr>
            <a:r>
              <a:rPr lang="en-US" sz="2800" dirty="0" smtClean="0">
                <a:solidFill>
                  <a:schemeClr val="tx2">
                    <a:satMod val="200000"/>
                  </a:schemeClr>
                </a:solidFill>
              </a:rPr>
              <a:t>Camera integration can be simulated in generated light curves</a:t>
            </a:r>
            <a:endParaRPr lang="en-US" sz="2800" dirty="0">
              <a:solidFill>
                <a:schemeClr val="tx2">
                  <a:satMod val="200000"/>
                </a:schemeClr>
              </a:solidFill>
            </a:endParaRPr>
          </a:p>
        </p:txBody>
      </p:sp>
      <p:pic>
        <p:nvPicPr>
          <p:cNvPr id="37890" name="Picture 2"/>
          <p:cNvPicPr>
            <a:picLocks noChangeAspect="1" noChangeArrowheads="1"/>
          </p:cNvPicPr>
          <p:nvPr/>
        </p:nvPicPr>
        <p:blipFill>
          <a:blip r:embed="rId2"/>
          <a:srcRect/>
          <a:stretch>
            <a:fillRect/>
          </a:stretch>
        </p:blipFill>
        <p:spPr bwMode="auto">
          <a:xfrm>
            <a:off x="381000" y="1600200"/>
            <a:ext cx="6950075" cy="2130425"/>
          </a:xfrm>
          <a:prstGeom prst="rect">
            <a:avLst/>
          </a:prstGeom>
          <a:noFill/>
          <a:ln w="9525">
            <a:noFill/>
            <a:miter lim="800000"/>
            <a:headEnd/>
            <a:tailEnd/>
          </a:ln>
        </p:spPr>
      </p:pic>
      <p:pic>
        <p:nvPicPr>
          <p:cNvPr id="37891" name="Picture 3"/>
          <p:cNvPicPr>
            <a:picLocks noChangeAspect="1" noChangeArrowheads="1"/>
          </p:cNvPicPr>
          <p:nvPr/>
        </p:nvPicPr>
        <p:blipFill>
          <a:blip r:embed="rId3"/>
          <a:srcRect/>
          <a:stretch>
            <a:fillRect/>
          </a:stretch>
        </p:blipFill>
        <p:spPr bwMode="auto">
          <a:xfrm>
            <a:off x="381000" y="3886200"/>
            <a:ext cx="6950075" cy="2130425"/>
          </a:xfrm>
          <a:prstGeom prst="rect">
            <a:avLst/>
          </a:prstGeom>
          <a:noFill/>
          <a:ln w="9525">
            <a:noFill/>
            <a:miter lim="800000"/>
            <a:headEnd/>
            <a:tailEnd/>
          </a:ln>
        </p:spPr>
      </p:pic>
      <p:sp>
        <p:nvSpPr>
          <p:cNvPr id="37892" name="TextBox 5"/>
          <p:cNvSpPr txBox="1">
            <a:spLocks noChangeArrowheads="1"/>
          </p:cNvSpPr>
          <p:nvPr/>
        </p:nvSpPr>
        <p:spPr bwMode="auto">
          <a:xfrm>
            <a:off x="7543800" y="1828800"/>
            <a:ext cx="1389063" cy="1754188"/>
          </a:xfrm>
          <a:prstGeom prst="rect">
            <a:avLst/>
          </a:prstGeom>
          <a:noFill/>
          <a:ln w="9525">
            <a:noFill/>
            <a:miter lim="800000"/>
            <a:headEnd/>
            <a:tailEnd/>
          </a:ln>
        </p:spPr>
        <p:txBody>
          <a:bodyPr>
            <a:spAutoFit/>
          </a:bodyPr>
          <a:lstStyle/>
          <a:p>
            <a:r>
              <a:rPr lang="en-US">
                <a:latin typeface="Corbel" pitchFamily="34" charset="0"/>
              </a:rPr>
              <a:t>Original simulated light curve with typical correlated noise</a:t>
            </a:r>
          </a:p>
        </p:txBody>
      </p:sp>
      <p:sp>
        <p:nvSpPr>
          <p:cNvPr id="37893" name="TextBox 6"/>
          <p:cNvSpPr txBox="1">
            <a:spLocks noChangeArrowheads="1"/>
          </p:cNvSpPr>
          <p:nvPr/>
        </p:nvSpPr>
        <p:spPr bwMode="auto">
          <a:xfrm>
            <a:off x="7543800" y="4114800"/>
            <a:ext cx="1447800" cy="1477963"/>
          </a:xfrm>
          <a:prstGeom prst="rect">
            <a:avLst/>
          </a:prstGeom>
          <a:noFill/>
          <a:ln w="9525">
            <a:noFill/>
            <a:miter lim="800000"/>
            <a:headEnd/>
            <a:tailEnd/>
          </a:ln>
        </p:spPr>
        <p:txBody>
          <a:bodyPr>
            <a:spAutoFit/>
          </a:bodyPr>
          <a:lstStyle/>
          <a:p>
            <a:r>
              <a:rPr lang="en-US">
                <a:latin typeface="Corbel" pitchFamily="34" charset="0"/>
              </a:rPr>
              <a:t>Original simulated light curve with 4-frame integration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4400" y="304800"/>
            <a:ext cx="7772400" cy="914400"/>
          </a:xfrm>
        </p:spPr>
        <p:txBody>
          <a:bodyPr/>
          <a:lstStyle/>
          <a:p>
            <a:pPr fontAlgn="auto">
              <a:spcAft>
                <a:spcPts val="0"/>
              </a:spcAft>
              <a:defRPr/>
            </a:pPr>
            <a:r>
              <a:rPr lang="en-US" sz="2800" dirty="0" smtClean="0">
                <a:solidFill>
                  <a:schemeClr val="tx2">
                    <a:satMod val="200000"/>
                  </a:schemeClr>
                </a:solidFill>
              </a:rPr>
              <a:t>Camera integration can be simulated in generated light curves (continued)</a:t>
            </a:r>
            <a:endParaRPr lang="en-US" sz="2800" dirty="0">
              <a:solidFill>
                <a:schemeClr val="tx2">
                  <a:satMod val="200000"/>
                </a:schemeClr>
              </a:solidFill>
            </a:endParaRPr>
          </a:p>
        </p:txBody>
      </p:sp>
      <p:pic>
        <p:nvPicPr>
          <p:cNvPr id="38914" name="Picture 2"/>
          <p:cNvPicPr>
            <a:picLocks noChangeAspect="1" noChangeArrowheads="1"/>
          </p:cNvPicPr>
          <p:nvPr/>
        </p:nvPicPr>
        <p:blipFill>
          <a:blip r:embed="rId2"/>
          <a:srcRect/>
          <a:stretch>
            <a:fillRect/>
          </a:stretch>
        </p:blipFill>
        <p:spPr bwMode="auto">
          <a:xfrm>
            <a:off x="381000" y="1600200"/>
            <a:ext cx="6950075" cy="2130425"/>
          </a:xfrm>
          <a:prstGeom prst="rect">
            <a:avLst/>
          </a:prstGeom>
          <a:noFill/>
          <a:ln w="9525">
            <a:noFill/>
            <a:miter lim="800000"/>
            <a:headEnd/>
            <a:tailEnd/>
          </a:ln>
        </p:spPr>
      </p:pic>
      <p:sp>
        <p:nvSpPr>
          <p:cNvPr id="38915" name="TextBox 5"/>
          <p:cNvSpPr txBox="1">
            <a:spLocks noChangeArrowheads="1"/>
          </p:cNvSpPr>
          <p:nvPr/>
        </p:nvSpPr>
        <p:spPr bwMode="auto">
          <a:xfrm>
            <a:off x="7543800" y="1752600"/>
            <a:ext cx="1447800" cy="1477963"/>
          </a:xfrm>
          <a:prstGeom prst="rect">
            <a:avLst/>
          </a:prstGeom>
          <a:noFill/>
          <a:ln w="9525">
            <a:noFill/>
            <a:miter lim="800000"/>
            <a:headEnd/>
            <a:tailEnd/>
          </a:ln>
        </p:spPr>
        <p:txBody>
          <a:bodyPr>
            <a:spAutoFit/>
          </a:bodyPr>
          <a:lstStyle/>
          <a:p>
            <a:r>
              <a:rPr lang="en-US">
                <a:latin typeface="Corbel" pitchFamily="34" charset="0"/>
              </a:rPr>
              <a:t>Original simulated light curve with 8-frame integration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Where to find R-OTE</a:t>
            </a:r>
            <a:endParaRPr lang="en-US" dirty="0">
              <a:solidFill>
                <a:schemeClr val="tx2">
                  <a:satMod val="200000"/>
                </a:schemeClr>
              </a:solidFill>
            </a:endParaRPr>
          </a:p>
        </p:txBody>
      </p:sp>
      <p:sp>
        <p:nvSpPr>
          <p:cNvPr id="39938" name="Content Placeholder 2"/>
          <p:cNvSpPr>
            <a:spLocks noGrp="1"/>
          </p:cNvSpPr>
          <p:nvPr>
            <p:ph idx="1"/>
          </p:nvPr>
        </p:nvSpPr>
        <p:spPr/>
        <p:txBody>
          <a:bodyPr/>
          <a:lstStyle/>
          <a:p>
            <a:r>
              <a:rPr lang="en-US" smtClean="0"/>
              <a:t>R-OTE is provided in a complete .zip file release package posted here:</a:t>
            </a:r>
          </a:p>
          <a:p>
            <a:pPr>
              <a:buFont typeface="Wingdings" pitchFamily="2" charset="2"/>
              <a:buNone/>
            </a:pPr>
            <a:r>
              <a:rPr lang="en-US" sz="1600" smtClean="0">
                <a:hlinkClick r:id="rId2"/>
              </a:rPr>
              <a:t>http://www.asteroidoccultation.com/observations/Downloads/download-ROTE.php</a:t>
            </a:r>
            <a:endParaRPr lang="en-US" sz="1600" smtClean="0"/>
          </a:p>
          <a:p>
            <a:r>
              <a:rPr lang="en-US" smtClean="0"/>
              <a:t>The release package includes</a:t>
            </a:r>
          </a:p>
          <a:p>
            <a:pPr lvl="1"/>
            <a:r>
              <a:rPr lang="en-US" smtClean="0"/>
              <a:t> a stand-alone User Manual in .chm format</a:t>
            </a:r>
          </a:p>
          <a:p>
            <a:pPr lvl="1"/>
            <a:r>
              <a:rPr lang="en-US" smtClean="0"/>
              <a:t>Read_Me file for initial start up</a:t>
            </a:r>
          </a:p>
          <a:p>
            <a:pPr lvl="1"/>
            <a:r>
              <a:rPr lang="en-US" smtClean="0"/>
              <a:t>Folder of test files for user testing when following the User Manual examples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tx2">
                    <a:satMod val="200000"/>
                  </a:schemeClr>
                </a:solidFill>
              </a:rPr>
              <a:t>Conclusions</a:t>
            </a:r>
            <a:endParaRPr lang="en-US" dirty="0">
              <a:solidFill>
                <a:schemeClr val="tx2">
                  <a:satMod val="200000"/>
                </a:schemeClr>
              </a:solidFill>
            </a:endParaRPr>
          </a:p>
        </p:txBody>
      </p:sp>
      <p:sp>
        <p:nvSpPr>
          <p:cNvPr id="3" name="Content Placeholder 2"/>
          <p:cNvSpPr>
            <a:spLocks noGrp="1"/>
          </p:cNvSpPr>
          <p:nvPr>
            <p:ph idx="1"/>
          </p:nvPr>
        </p:nvSpPr>
        <p:spPr>
          <a:xfrm>
            <a:off x="914400" y="1371600"/>
            <a:ext cx="7772400" cy="4572000"/>
          </a:xfrm>
        </p:spPr>
        <p:txBody>
          <a:bodyPr>
            <a:normAutofit fontScale="92500" lnSpcReduction="20000"/>
          </a:bodyPr>
          <a:lstStyle/>
          <a:p>
            <a:pPr marL="411480" fontAlgn="auto">
              <a:spcAft>
                <a:spcPts val="0"/>
              </a:spcAft>
              <a:buFont typeface="Wingdings"/>
              <a:buChar char=""/>
              <a:defRPr/>
            </a:pPr>
            <a:r>
              <a:rPr lang="en-US" dirty="0" smtClean="0"/>
              <a:t>R-OTE is a multi-purpose tool for analyzing occultation light curves.  </a:t>
            </a:r>
          </a:p>
          <a:p>
            <a:pPr marL="411480" fontAlgn="auto">
              <a:spcAft>
                <a:spcPts val="0"/>
              </a:spcAft>
              <a:buFont typeface="Wingdings"/>
              <a:buChar char=""/>
              <a:defRPr/>
            </a:pPr>
            <a:r>
              <a:rPr lang="en-US" dirty="0" smtClean="0"/>
              <a:t>The latest correlated noise error bar improvements in R-OTE make it the most advanced and complete occultation timing extraction program available to amateurs.</a:t>
            </a:r>
          </a:p>
          <a:p>
            <a:pPr marL="411480" fontAlgn="auto">
              <a:spcAft>
                <a:spcPts val="0"/>
              </a:spcAft>
              <a:buFont typeface="Wingdings"/>
              <a:buChar char=""/>
              <a:defRPr/>
            </a:pPr>
            <a:r>
              <a:rPr lang="en-US" dirty="0" smtClean="0"/>
              <a:t>The large variety of features and the complexity of the GUI in R-OTE make it more difficult for beginners to learn.  Occular or AOTA are better/easier tools for beginners, but both calculate error bars that are underestimated compared to R-OTE.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917575" y="3611562"/>
            <a:ext cx="7772400" cy="1975105"/>
          </a:xfrm>
        </p:spPr>
        <p:txBody>
          <a:bodyPr/>
          <a:lstStyle/>
          <a:p>
            <a:pPr fontAlgn="auto">
              <a:spcAft>
                <a:spcPts val="0"/>
              </a:spcAft>
              <a:defRPr/>
            </a:pPr>
            <a:r>
              <a:rPr lang="en-US" dirty="0" smtClean="0">
                <a:solidFill>
                  <a:schemeClr val="tx2">
                    <a:satMod val="200000"/>
                  </a:schemeClr>
                </a:solidFill>
              </a:rPr>
              <a:t>Thank you Bob Anderson for creating and improving ROTE</a:t>
            </a:r>
            <a:endParaRPr lang="en-US" dirty="0">
              <a:solidFill>
                <a:schemeClr val="tx2">
                  <a:satMod val="20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200" dirty="0" smtClean="0">
                <a:solidFill>
                  <a:schemeClr val="tx2">
                    <a:satMod val="200000"/>
                  </a:schemeClr>
                </a:solidFill>
              </a:rPr>
              <a:t>R-OTE, because it is based on R and </a:t>
            </a:r>
            <a:r>
              <a:rPr lang="en-US" sz="3200" dirty="0" err="1" smtClean="0">
                <a:solidFill>
                  <a:schemeClr val="tx2">
                    <a:satMod val="200000"/>
                  </a:schemeClr>
                </a:solidFill>
              </a:rPr>
              <a:t>Rstudio</a:t>
            </a:r>
            <a:r>
              <a:rPr lang="en-US" sz="3200" dirty="0" smtClean="0">
                <a:solidFill>
                  <a:schemeClr val="tx2">
                    <a:satMod val="200000"/>
                  </a:schemeClr>
                </a:solidFill>
              </a:rPr>
              <a:t>, is multi-platform compatible.  It will run on:</a:t>
            </a:r>
            <a:endParaRPr lang="en-US" sz="3200" dirty="0">
              <a:solidFill>
                <a:schemeClr val="tx2">
                  <a:satMod val="200000"/>
                </a:schemeClr>
              </a:solidFill>
            </a:endParaRPr>
          </a:p>
        </p:txBody>
      </p:sp>
      <p:sp>
        <p:nvSpPr>
          <p:cNvPr id="15362" name="Content Placeholder 2"/>
          <p:cNvSpPr>
            <a:spLocks noGrp="1"/>
          </p:cNvSpPr>
          <p:nvPr>
            <p:ph idx="1"/>
          </p:nvPr>
        </p:nvSpPr>
        <p:spPr>
          <a:xfrm>
            <a:off x="914400" y="2438400"/>
            <a:ext cx="7772400" cy="3429000"/>
          </a:xfrm>
        </p:spPr>
        <p:txBody>
          <a:bodyPr/>
          <a:lstStyle/>
          <a:p>
            <a:r>
              <a:rPr lang="en-US" smtClean="0">
                <a:solidFill>
                  <a:srgbClr val="FFC000"/>
                </a:solidFill>
              </a:rPr>
              <a:t>Windows 7 or Windows 10</a:t>
            </a:r>
          </a:p>
          <a:p>
            <a:r>
              <a:rPr lang="en-US" smtClean="0">
                <a:solidFill>
                  <a:srgbClr val="FFC000"/>
                </a:solidFill>
              </a:rPr>
              <a:t>Apple OS X</a:t>
            </a:r>
          </a:p>
          <a:p>
            <a:r>
              <a:rPr lang="en-US" smtClean="0">
                <a:solidFill>
                  <a:srgbClr val="FFC000"/>
                </a:solidFill>
              </a:rPr>
              <a:t>A variety of Unix systems</a:t>
            </a:r>
          </a:p>
          <a:p>
            <a:r>
              <a:rPr lang="en-US" smtClean="0">
                <a:solidFill>
                  <a:srgbClr val="FFC000"/>
                </a:solidFill>
              </a:rPr>
              <a:t>Linux</a:t>
            </a:r>
          </a:p>
          <a:p>
            <a:r>
              <a:rPr lang="en-US" smtClean="0">
                <a:solidFill>
                  <a:srgbClr val="FFC000"/>
                </a:solidFill>
              </a:rPr>
              <a:t>Or any system that will run with R, RStudio, and a web browser.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Title 1"/>
          <p:cNvSpPr>
            <a:spLocks noGrp="1"/>
          </p:cNvSpPr>
          <p:nvPr>
            <p:ph type="title"/>
          </p:nvPr>
        </p:nvSpPr>
        <p:spPr>
          <a:xfrm>
            <a:off x="914400" y="152400"/>
            <a:ext cx="7772400" cy="914400"/>
          </a:xfrm>
        </p:spPr>
        <p:txBody>
          <a:bodyPr/>
          <a:lstStyle/>
          <a:p>
            <a:pPr fontAlgn="auto">
              <a:spcAft>
                <a:spcPts val="0"/>
              </a:spcAft>
              <a:defRPr/>
            </a:pPr>
            <a:r>
              <a:rPr lang="en-US" dirty="0" smtClean="0">
                <a:solidFill>
                  <a:schemeClr val="tx2">
                    <a:satMod val="200000"/>
                  </a:schemeClr>
                </a:solidFill>
              </a:rPr>
              <a:t>R-OTE Requires:</a:t>
            </a:r>
            <a:endParaRPr lang="en-US" dirty="0">
              <a:solidFill>
                <a:schemeClr val="tx2">
                  <a:satMod val="200000"/>
                </a:schemeClr>
              </a:solidFill>
            </a:endParaRPr>
          </a:p>
        </p:txBody>
      </p:sp>
      <p:sp>
        <p:nvSpPr>
          <p:cNvPr id="4" name="Content Placeholder 3"/>
          <p:cNvSpPr>
            <a:spLocks noGrp="1"/>
          </p:cNvSpPr>
          <p:nvPr>
            <p:ph idx="1"/>
          </p:nvPr>
        </p:nvSpPr>
        <p:spPr>
          <a:xfrm>
            <a:off x="914400" y="1219200"/>
            <a:ext cx="7772400" cy="5257800"/>
          </a:xfrm>
        </p:spPr>
        <p:txBody>
          <a:bodyPr>
            <a:normAutofit fontScale="85000" lnSpcReduction="20000"/>
          </a:bodyPr>
          <a:lstStyle/>
          <a:p>
            <a:pPr marL="411480" fontAlgn="auto">
              <a:spcAft>
                <a:spcPts val="0"/>
              </a:spcAft>
              <a:buFont typeface="Wingdings"/>
              <a:buChar char=""/>
              <a:defRPr/>
            </a:pPr>
            <a:r>
              <a:rPr lang="en-US" dirty="0" smtClean="0">
                <a:solidFill>
                  <a:srgbClr val="FF0000"/>
                </a:solidFill>
              </a:rPr>
              <a:t>R</a:t>
            </a:r>
            <a:endParaRPr lang="en-US" dirty="0" smtClean="0">
              <a:solidFill>
                <a:srgbClr val="FFC000"/>
              </a:solidFill>
            </a:endParaRPr>
          </a:p>
          <a:p>
            <a:pPr marL="411480" fontAlgn="auto">
              <a:spcAft>
                <a:spcPts val="0"/>
              </a:spcAft>
              <a:buFont typeface="Wingdings"/>
              <a:buChar char=""/>
              <a:defRPr/>
            </a:pPr>
            <a:r>
              <a:rPr lang="en-US" dirty="0" smtClean="0">
                <a:solidFill>
                  <a:srgbClr val="FFC000"/>
                </a:solidFill>
              </a:rPr>
              <a:t>R is an interpreted computer language that contains functionality for a large number of statistical procedures used in R-OTE</a:t>
            </a:r>
          </a:p>
          <a:p>
            <a:pPr marL="411480" fontAlgn="auto">
              <a:spcAft>
                <a:spcPts val="0"/>
              </a:spcAft>
              <a:buFont typeface="Wingdings"/>
              <a:buChar char=""/>
              <a:defRPr/>
            </a:pPr>
            <a:r>
              <a:rPr lang="en-US" dirty="0" smtClean="0">
                <a:solidFill>
                  <a:srgbClr val="FFC000"/>
                </a:solidFill>
              </a:rPr>
              <a:t>R must be installed on your computer. </a:t>
            </a:r>
          </a:p>
          <a:p>
            <a:pPr marL="411480" fontAlgn="auto">
              <a:spcAft>
                <a:spcPts val="0"/>
              </a:spcAft>
              <a:buFont typeface="Wingdings"/>
              <a:buChar char=""/>
              <a:defRPr/>
            </a:pPr>
            <a:r>
              <a:rPr lang="en-US" dirty="0" err="1" smtClean="0">
                <a:solidFill>
                  <a:srgbClr val="FF0000"/>
                </a:solidFill>
              </a:rPr>
              <a:t>Rstudio</a:t>
            </a:r>
            <a:r>
              <a:rPr lang="en-US" dirty="0" smtClean="0">
                <a:solidFill>
                  <a:srgbClr val="FFC000"/>
                </a:solidFill>
              </a:rPr>
              <a:t> </a:t>
            </a:r>
          </a:p>
          <a:p>
            <a:pPr marL="411480" fontAlgn="auto">
              <a:spcAft>
                <a:spcPts val="0"/>
              </a:spcAft>
              <a:buFont typeface="Wingdings"/>
              <a:buChar char=""/>
              <a:defRPr/>
            </a:pPr>
            <a:r>
              <a:rPr lang="en-US" dirty="0" err="1" smtClean="0">
                <a:solidFill>
                  <a:srgbClr val="FFC000"/>
                </a:solidFill>
              </a:rPr>
              <a:t>Rstudio</a:t>
            </a:r>
            <a:r>
              <a:rPr lang="en-US" dirty="0" smtClean="0">
                <a:solidFill>
                  <a:srgbClr val="FFC000"/>
                </a:solidFill>
              </a:rPr>
              <a:t> is an integrated development environment (IDE) for R and includes a wide range of productivity enhancing features and runs on all major platforms.   It provides the interface between R and your web browser.</a:t>
            </a:r>
          </a:p>
          <a:p>
            <a:pPr marL="411480" fontAlgn="auto">
              <a:spcAft>
                <a:spcPts val="0"/>
              </a:spcAft>
              <a:buFont typeface="Wingdings"/>
              <a:buChar char=""/>
              <a:defRPr/>
            </a:pPr>
            <a:r>
              <a:rPr lang="en-US" dirty="0" err="1" smtClean="0">
                <a:solidFill>
                  <a:srgbClr val="FFC000"/>
                </a:solidFill>
              </a:rPr>
              <a:t>Rstudio</a:t>
            </a:r>
            <a:r>
              <a:rPr lang="en-US" dirty="0" smtClean="0">
                <a:solidFill>
                  <a:srgbClr val="FFC000"/>
                </a:solidFill>
              </a:rPr>
              <a:t> must be installed on your computer. </a:t>
            </a:r>
          </a:p>
          <a:p>
            <a:pPr marL="411480" fontAlgn="auto">
              <a:spcAft>
                <a:spcPts val="0"/>
              </a:spcAft>
              <a:buFont typeface="Wingdings"/>
              <a:buChar char=""/>
              <a:defRPr/>
            </a:pPr>
            <a:r>
              <a:rPr lang="en-US" dirty="0" smtClean="0">
                <a:solidFill>
                  <a:srgbClr val="FF0000"/>
                </a:solidFill>
              </a:rPr>
              <a:t>Web browser</a:t>
            </a:r>
            <a:r>
              <a:rPr lang="en-US" dirty="0" smtClean="0">
                <a:solidFill>
                  <a:srgbClr val="FFC000"/>
                </a:solidFill>
              </a:rPr>
              <a:t> such as Safari (Mac), Google Chrome, Internet Explorer, etc.</a:t>
            </a:r>
            <a:endParaRPr lang="en-US" dirty="0">
              <a:solidFill>
                <a:srgbClr val="FFC000"/>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lstStyle/>
          <a:p>
            <a:pPr fontAlgn="auto">
              <a:spcAft>
                <a:spcPts val="0"/>
              </a:spcAft>
              <a:defRPr/>
            </a:pPr>
            <a:r>
              <a:rPr lang="en-US" dirty="0" smtClean="0">
                <a:solidFill>
                  <a:schemeClr val="tx2">
                    <a:satMod val="200000"/>
                  </a:schemeClr>
                </a:solidFill>
              </a:rPr>
              <a:t>R-OTE 3.1.1 Description</a:t>
            </a:r>
            <a:endParaRPr lang="en-US" dirty="0">
              <a:solidFill>
                <a:schemeClr val="tx2">
                  <a:satMod val="200000"/>
                </a:schemeClr>
              </a:solidFill>
            </a:endParaRPr>
          </a:p>
        </p:txBody>
      </p:sp>
      <p:sp>
        <p:nvSpPr>
          <p:cNvPr id="3" name="Content Placeholder 2"/>
          <p:cNvSpPr>
            <a:spLocks noGrp="1"/>
          </p:cNvSpPr>
          <p:nvPr>
            <p:ph idx="1"/>
          </p:nvPr>
        </p:nvSpPr>
        <p:spPr>
          <a:xfrm>
            <a:off x="914400" y="1066800"/>
            <a:ext cx="7772400" cy="2743200"/>
          </a:xfrm>
        </p:spPr>
        <p:txBody>
          <a:bodyPr>
            <a:normAutofit fontScale="77500" lnSpcReduction="20000"/>
          </a:bodyPr>
          <a:lstStyle/>
          <a:p>
            <a:pPr marL="411480" fontAlgn="auto">
              <a:spcAft>
                <a:spcPts val="0"/>
              </a:spcAft>
              <a:buFont typeface="Wingdings"/>
              <a:buChar char=""/>
              <a:defRPr/>
            </a:pPr>
            <a:r>
              <a:rPr lang="en-US" dirty="0" smtClean="0"/>
              <a:t>R-OTE was initially intended as an upgrade and replacement to Occular 4.0, also written by Bob Anderson.</a:t>
            </a:r>
          </a:p>
          <a:p>
            <a:pPr marL="411480" fontAlgn="auto">
              <a:spcAft>
                <a:spcPts val="0"/>
              </a:spcAft>
              <a:buFont typeface="Wingdings"/>
              <a:buChar char=""/>
              <a:defRPr/>
            </a:pPr>
            <a:r>
              <a:rPr lang="en-US" dirty="0" smtClean="0"/>
              <a:t>R-OTE is a '</a:t>
            </a:r>
            <a:r>
              <a:rPr lang="en-US" dirty="0" smtClean="0">
                <a:solidFill>
                  <a:srgbClr val="FFC000"/>
                </a:solidFill>
              </a:rPr>
              <a:t>likelihood-based</a:t>
            </a:r>
            <a:r>
              <a:rPr lang="en-US" dirty="0" smtClean="0"/>
              <a:t>' statistical analysis of the light curve and as such is computationally different from Occular 4.0</a:t>
            </a:r>
          </a:p>
          <a:p>
            <a:pPr marL="411480" fontAlgn="auto">
              <a:spcAft>
                <a:spcPts val="0"/>
              </a:spcAft>
              <a:buFont typeface="Wingdings"/>
              <a:buChar char=""/>
              <a:defRPr/>
            </a:pPr>
            <a:r>
              <a:rPr lang="en-US" dirty="0" smtClean="0"/>
              <a:t>R-OTE research identified the concept of noise asymmetry in the light curve between the baseline noise and event noise</a:t>
            </a:r>
          </a:p>
        </p:txBody>
      </p:sp>
      <p:pic>
        <p:nvPicPr>
          <p:cNvPr id="17411" name="Picture 3" descr="noise-symmetry2.PNG"/>
          <p:cNvPicPr>
            <a:picLocks noChangeAspect="1"/>
          </p:cNvPicPr>
          <p:nvPr/>
        </p:nvPicPr>
        <p:blipFill>
          <a:blip r:embed="rId2"/>
          <a:srcRect/>
          <a:stretch>
            <a:fillRect/>
          </a:stretch>
        </p:blipFill>
        <p:spPr bwMode="auto">
          <a:xfrm>
            <a:off x="0" y="4416425"/>
            <a:ext cx="9144000" cy="2441575"/>
          </a:xfrm>
          <a:prstGeom prst="rect">
            <a:avLst/>
          </a:prstGeom>
          <a:noFill/>
          <a:ln w="9525">
            <a:noFill/>
            <a:miter lim="800000"/>
            <a:headEnd/>
            <a:tailEnd/>
          </a:ln>
        </p:spPr>
      </p:pic>
      <p:sp>
        <p:nvSpPr>
          <p:cNvPr id="17412" name="Rectangle 4"/>
          <p:cNvSpPr>
            <a:spLocks noChangeArrowheads="1"/>
          </p:cNvSpPr>
          <p:nvPr/>
        </p:nvSpPr>
        <p:spPr bwMode="auto">
          <a:xfrm>
            <a:off x="0" y="4038600"/>
            <a:ext cx="9144000" cy="338138"/>
          </a:xfrm>
          <a:prstGeom prst="rect">
            <a:avLst/>
          </a:prstGeom>
          <a:noFill/>
          <a:ln w="9525">
            <a:noFill/>
            <a:miter lim="800000"/>
            <a:headEnd/>
            <a:tailEnd/>
          </a:ln>
        </p:spPr>
        <p:txBody>
          <a:bodyPr>
            <a:spAutoFit/>
          </a:bodyPr>
          <a:lstStyle/>
          <a:p>
            <a:pPr algn="ctr"/>
            <a:r>
              <a:rPr lang="en-US" sz="1600">
                <a:latin typeface="Corbel" pitchFamily="34" charset="0"/>
              </a:rPr>
              <a:t>Here is a light curve where asymmetric noise during the event is much lower than in the baseline.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914400" y="1143000"/>
            <a:ext cx="7772400" cy="5334000"/>
          </a:xfrm>
        </p:spPr>
        <p:txBody>
          <a:bodyPr/>
          <a:lstStyle/>
          <a:p>
            <a:pPr>
              <a:spcAft>
                <a:spcPts val="600"/>
              </a:spcAft>
            </a:pPr>
            <a:r>
              <a:rPr lang="en-US" smtClean="0"/>
              <a:t>R-OTE contains a statistically based </a:t>
            </a:r>
            <a:r>
              <a:rPr lang="en-US" smtClean="0">
                <a:solidFill>
                  <a:srgbClr val="FFC000"/>
                </a:solidFill>
              </a:rPr>
              <a:t>AIC (Akaike information criterion) </a:t>
            </a:r>
            <a:r>
              <a:rPr lang="en-US" smtClean="0"/>
              <a:t>test of detected occultation events, to determine if the 'event' is likely real, or instead, more likely due to the random fluctuations of noise in the otherwise straight or flat light curve.  This reduces the amount of ‘judgment’ required to interpret if an event is statistically valid.</a:t>
            </a:r>
          </a:p>
          <a:p>
            <a:pPr>
              <a:spcAft>
                <a:spcPts val="600"/>
              </a:spcAft>
            </a:pPr>
            <a:r>
              <a:rPr lang="en-US" smtClean="0"/>
              <a:t>AIC eliminates the need for interpretation of the ‘Occular Confidence Level’ used in Occular.</a:t>
            </a:r>
          </a:p>
        </p:txBody>
      </p:sp>
      <p:sp>
        <p:nvSpPr>
          <p:cNvPr id="4" name="Title 1"/>
          <p:cNvSpPr>
            <a:spLocks noGrp="1"/>
          </p:cNvSpPr>
          <p:nvPr>
            <p:ph type="title"/>
          </p:nvPr>
        </p:nvSpPr>
        <p:spPr>
          <a:xfrm>
            <a:off x="304800" y="228600"/>
            <a:ext cx="8686800" cy="914400"/>
          </a:xfrm>
        </p:spPr>
        <p:txBody>
          <a:bodyPr wrap="square" lIns="91440" tIns="45720" rIns="91440" bIns="45720" numCol="1" anchorCtr="0" compatLnSpc="1">
            <a:prstTxWarp prst="textNoShape">
              <a:avLst/>
            </a:prstTxWarp>
          </a:bodyPr>
          <a:lstStyle/>
          <a:p>
            <a:r>
              <a:rPr lang="en-US" sz="3600" smtClean="0"/>
              <a:t>R-OTE 3.1.1 Description (cont.)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p:cNvSpPr>
            <a:spLocks noGrp="1"/>
          </p:cNvSpPr>
          <p:nvPr>
            <p:ph idx="1"/>
          </p:nvPr>
        </p:nvSpPr>
        <p:spPr>
          <a:xfrm>
            <a:off x="914400" y="1143000"/>
            <a:ext cx="7772400" cy="4572000"/>
          </a:xfrm>
        </p:spPr>
        <p:txBody>
          <a:bodyPr/>
          <a:lstStyle/>
          <a:p>
            <a:r>
              <a:rPr lang="en-US" smtClean="0"/>
              <a:t>R-OTE is optimized to find both clear events in high SNR data and difficult events in noisy  low-SNR data</a:t>
            </a:r>
          </a:p>
          <a:p>
            <a:endParaRPr lang="en-US" smtClean="0"/>
          </a:p>
        </p:txBody>
      </p:sp>
      <p:sp>
        <p:nvSpPr>
          <p:cNvPr id="4" name="Title 1"/>
          <p:cNvSpPr>
            <a:spLocks noGrp="1"/>
          </p:cNvSpPr>
          <p:nvPr>
            <p:ph type="title"/>
          </p:nvPr>
        </p:nvSpPr>
        <p:spPr>
          <a:xfrm>
            <a:off x="228600" y="152400"/>
            <a:ext cx="8686800" cy="914400"/>
          </a:xfrm>
        </p:spPr>
        <p:txBody>
          <a:bodyPr wrap="square" lIns="91440" tIns="45720" rIns="91440" bIns="45720" numCol="1" anchorCtr="0" compatLnSpc="1">
            <a:prstTxWarp prst="textNoShape">
              <a:avLst/>
            </a:prstTxWarp>
          </a:bodyPr>
          <a:lstStyle/>
          <a:p>
            <a:r>
              <a:rPr lang="en-US" sz="3600" smtClean="0"/>
              <a:t>R-OTE 3.1.1 Description (cont.)</a:t>
            </a:r>
          </a:p>
        </p:txBody>
      </p:sp>
      <p:pic>
        <p:nvPicPr>
          <p:cNvPr id="19459" name="Picture 4" descr="general-discussion-of-features.1.PNG"/>
          <p:cNvPicPr>
            <a:picLocks noChangeAspect="1"/>
          </p:cNvPicPr>
          <p:nvPr/>
        </p:nvPicPr>
        <p:blipFill>
          <a:blip r:embed="rId2"/>
          <a:srcRect/>
          <a:stretch>
            <a:fillRect/>
          </a:stretch>
        </p:blipFill>
        <p:spPr bwMode="auto">
          <a:xfrm>
            <a:off x="1371600" y="2743200"/>
            <a:ext cx="5027613" cy="1905000"/>
          </a:xfrm>
          <a:prstGeom prst="rect">
            <a:avLst/>
          </a:prstGeom>
          <a:noFill/>
          <a:ln w="9525">
            <a:noFill/>
            <a:miter lim="800000"/>
            <a:headEnd/>
            <a:tailEnd/>
          </a:ln>
        </p:spPr>
      </p:pic>
      <p:pic>
        <p:nvPicPr>
          <p:cNvPr id="19460" name="Picture 5" descr="general-discussion-of-features.3.PNG"/>
          <p:cNvPicPr>
            <a:picLocks noChangeAspect="1"/>
          </p:cNvPicPr>
          <p:nvPr/>
        </p:nvPicPr>
        <p:blipFill>
          <a:blip r:embed="rId3"/>
          <a:srcRect/>
          <a:stretch>
            <a:fillRect/>
          </a:stretch>
        </p:blipFill>
        <p:spPr bwMode="auto">
          <a:xfrm>
            <a:off x="1371600" y="4892675"/>
            <a:ext cx="5029200" cy="1774825"/>
          </a:xfrm>
          <a:prstGeom prst="rect">
            <a:avLst/>
          </a:prstGeom>
          <a:noFill/>
          <a:ln w="9525">
            <a:noFill/>
            <a:miter lim="800000"/>
            <a:headEnd/>
            <a:tailEnd/>
          </a:ln>
        </p:spPr>
      </p:pic>
      <p:sp>
        <p:nvSpPr>
          <p:cNvPr id="19461" name="TextBox 6"/>
          <p:cNvSpPr txBox="1">
            <a:spLocks noChangeArrowheads="1"/>
          </p:cNvSpPr>
          <p:nvPr/>
        </p:nvSpPr>
        <p:spPr bwMode="auto">
          <a:xfrm>
            <a:off x="6934200" y="3581400"/>
            <a:ext cx="1685925" cy="369888"/>
          </a:xfrm>
          <a:prstGeom prst="rect">
            <a:avLst/>
          </a:prstGeom>
          <a:noFill/>
          <a:ln w="9525">
            <a:noFill/>
            <a:miter lim="800000"/>
            <a:headEnd/>
            <a:tailEnd/>
          </a:ln>
        </p:spPr>
        <p:txBody>
          <a:bodyPr wrap="none">
            <a:spAutoFit/>
          </a:bodyPr>
          <a:lstStyle/>
          <a:p>
            <a:r>
              <a:rPr lang="en-US">
                <a:latin typeface="Corbel" pitchFamily="34" charset="0"/>
              </a:rPr>
              <a:t>High SNR event</a:t>
            </a:r>
          </a:p>
        </p:txBody>
      </p:sp>
      <p:sp>
        <p:nvSpPr>
          <p:cNvPr id="19462" name="TextBox 7"/>
          <p:cNvSpPr txBox="1">
            <a:spLocks noChangeArrowheads="1"/>
          </p:cNvSpPr>
          <p:nvPr/>
        </p:nvSpPr>
        <p:spPr bwMode="auto">
          <a:xfrm>
            <a:off x="6934200" y="5410200"/>
            <a:ext cx="1643063" cy="369888"/>
          </a:xfrm>
          <a:prstGeom prst="rect">
            <a:avLst/>
          </a:prstGeom>
          <a:noFill/>
          <a:ln w="9525">
            <a:noFill/>
            <a:miter lim="800000"/>
            <a:headEnd/>
            <a:tailEnd/>
          </a:ln>
        </p:spPr>
        <p:txBody>
          <a:bodyPr wrap="none">
            <a:spAutoFit/>
          </a:bodyPr>
          <a:lstStyle/>
          <a:p>
            <a:r>
              <a:rPr lang="en-US">
                <a:latin typeface="Corbel" pitchFamily="34" charset="0"/>
              </a:rPr>
              <a:t>Low SNR event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914400" y="1752600"/>
            <a:ext cx="7772400" cy="4921250"/>
          </a:xfrm>
        </p:spPr>
        <p:txBody>
          <a:bodyPr/>
          <a:lstStyle/>
          <a:p>
            <a:r>
              <a:rPr lang="en-US" smtClean="0"/>
              <a:t>R-OTE is enhanced to allow analysis of gradual transitions caused by large stars and stellar limb darkening</a:t>
            </a:r>
          </a:p>
          <a:p>
            <a:endParaRPr lang="en-US" smtClean="0"/>
          </a:p>
          <a:p>
            <a:endParaRPr lang="en-US" smtClean="0"/>
          </a:p>
          <a:p>
            <a:endParaRPr lang="en-US" smtClean="0"/>
          </a:p>
          <a:p>
            <a:endParaRPr lang="en-US" smtClean="0"/>
          </a:p>
          <a:p>
            <a:r>
              <a:rPr lang="en-US" smtClean="0"/>
              <a:t>A test data set generator was provided to create test files with known D and R events</a:t>
            </a:r>
          </a:p>
          <a:p>
            <a:endParaRPr lang="en-US" smtClean="0"/>
          </a:p>
        </p:txBody>
      </p:sp>
      <p:sp>
        <p:nvSpPr>
          <p:cNvPr id="4" name="Title 1"/>
          <p:cNvSpPr>
            <a:spLocks noGrp="1"/>
          </p:cNvSpPr>
          <p:nvPr>
            <p:ph type="title"/>
          </p:nvPr>
        </p:nvSpPr>
        <p:spPr>
          <a:xfrm>
            <a:off x="228600" y="512763"/>
            <a:ext cx="8686800" cy="914400"/>
          </a:xfrm>
        </p:spPr>
        <p:txBody>
          <a:bodyPr wrap="square" lIns="91440" tIns="45720" rIns="91440" bIns="45720" numCol="1" anchorCtr="0" compatLnSpc="1">
            <a:prstTxWarp prst="textNoShape">
              <a:avLst/>
            </a:prstTxWarp>
          </a:bodyPr>
          <a:lstStyle/>
          <a:p>
            <a:r>
              <a:rPr lang="en-US" sz="3600" smtClean="0"/>
              <a:t>R-OTE 3.1.1 Description (cont.)</a:t>
            </a:r>
          </a:p>
        </p:txBody>
      </p:sp>
      <p:pic>
        <p:nvPicPr>
          <p:cNvPr id="20483" name="Picture 4" descr="general-discussion-of-features.2.PNG"/>
          <p:cNvPicPr>
            <a:picLocks noChangeAspect="1"/>
          </p:cNvPicPr>
          <p:nvPr/>
        </p:nvPicPr>
        <p:blipFill>
          <a:blip r:embed="rId2"/>
          <a:srcRect/>
          <a:stretch>
            <a:fillRect/>
          </a:stretch>
        </p:blipFill>
        <p:spPr bwMode="auto">
          <a:xfrm>
            <a:off x="1447800" y="3200400"/>
            <a:ext cx="64770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66800"/>
            <a:ext cx="7772400" cy="1416050"/>
          </a:xfrm>
        </p:spPr>
        <p:txBody>
          <a:bodyPr>
            <a:normAutofit lnSpcReduction="10000"/>
          </a:bodyPr>
          <a:lstStyle/>
          <a:p>
            <a:pPr marL="411480" fontAlgn="auto">
              <a:spcAft>
                <a:spcPts val="0"/>
              </a:spcAft>
              <a:buFont typeface="Wingdings"/>
              <a:buChar char=""/>
              <a:defRPr/>
            </a:pPr>
            <a:r>
              <a:rPr lang="en-US" dirty="0" smtClean="0"/>
              <a:t>R-OTE includes a ‘False Positive’ analysis to further differentiate real events from false events caused by noise</a:t>
            </a:r>
          </a:p>
        </p:txBody>
      </p:sp>
      <p:sp>
        <p:nvSpPr>
          <p:cNvPr id="5" name="Title 1"/>
          <p:cNvSpPr>
            <a:spLocks noGrp="1"/>
          </p:cNvSpPr>
          <p:nvPr>
            <p:ph type="title"/>
          </p:nvPr>
        </p:nvSpPr>
        <p:spPr>
          <a:xfrm>
            <a:off x="228600" y="228600"/>
            <a:ext cx="8763000" cy="914400"/>
          </a:xfrm>
        </p:spPr>
        <p:txBody>
          <a:bodyPr wrap="square" lIns="91440" tIns="45720" rIns="91440" bIns="45720" numCol="1" anchorCtr="0" compatLnSpc="1">
            <a:prstTxWarp prst="textNoShape">
              <a:avLst/>
            </a:prstTxWarp>
          </a:bodyPr>
          <a:lstStyle/>
          <a:p>
            <a:r>
              <a:rPr lang="en-US" sz="3600" smtClean="0"/>
              <a:t>R-OTE 3.1.1 Description (cont.)</a:t>
            </a:r>
          </a:p>
        </p:txBody>
      </p:sp>
      <p:pic>
        <p:nvPicPr>
          <p:cNvPr id="21507" name="Picture 6" descr="write-report-files12.PNG"/>
          <p:cNvPicPr>
            <a:picLocks noChangeAspect="1"/>
          </p:cNvPicPr>
          <p:nvPr/>
        </p:nvPicPr>
        <p:blipFill>
          <a:blip r:embed="rId2"/>
          <a:srcRect/>
          <a:stretch>
            <a:fillRect/>
          </a:stretch>
        </p:blipFill>
        <p:spPr bwMode="auto">
          <a:xfrm>
            <a:off x="101600" y="2438400"/>
            <a:ext cx="5283200" cy="3962400"/>
          </a:xfrm>
          <a:prstGeom prst="rect">
            <a:avLst/>
          </a:prstGeom>
          <a:noFill/>
          <a:ln w="9525">
            <a:noFill/>
            <a:miter lim="800000"/>
            <a:headEnd/>
            <a:tailEnd/>
          </a:ln>
        </p:spPr>
      </p:pic>
      <p:sp>
        <p:nvSpPr>
          <p:cNvPr id="21508" name="TextBox 5"/>
          <p:cNvSpPr txBox="1">
            <a:spLocks noChangeArrowheads="1"/>
          </p:cNvSpPr>
          <p:nvPr/>
        </p:nvSpPr>
        <p:spPr bwMode="auto">
          <a:xfrm>
            <a:off x="5410200" y="2362200"/>
            <a:ext cx="3581400" cy="4278313"/>
          </a:xfrm>
          <a:prstGeom prst="rect">
            <a:avLst/>
          </a:prstGeom>
          <a:noFill/>
          <a:ln w="9525">
            <a:noFill/>
            <a:miter lim="800000"/>
            <a:headEnd/>
            <a:tailEnd/>
          </a:ln>
        </p:spPr>
        <p:txBody>
          <a:bodyPr>
            <a:spAutoFit/>
          </a:bodyPr>
          <a:lstStyle/>
          <a:p>
            <a:r>
              <a:rPr lang="en-US" sz="1600">
                <a:latin typeface="Corbel" pitchFamily="34" charset="0"/>
              </a:rPr>
              <a:t>Noise from an ‘event’ is added  to a straight line 5000 times.  Each run is analyzed to see if there are any events with the same duration as the detected event.  A histogram of the detected magnitude drops is produced and compared to the actual magnitude drop for the ‘event’.  A wide separation between the histogram and the detected magnitude drop indicates the ‘event’ is not due to noise [it doesn’t however have to be from an occultation, it could be caused by atmospheric artifacts or processing artifacts such as hot pixels in the measuring aperture(s)].  This test can be rerun for a range of event durations.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
  <TotalTime>5442</TotalTime>
  <Words>1538</Words>
  <Application>Microsoft Office PowerPoint</Application>
  <PresentationFormat>On-screen Show (4:3)</PresentationFormat>
  <Paragraphs>147</Paragraphs>
  <Slides>29</Slides>
  <Notes>0</Notes>
  <HiddenSlides>0</HiddenSlides>
  <MMClips>0</MMClips>
  <ScaleCrop>false</ScaleCrop>
  <HeadingPairs>
    <vt:vector size="6" baseType="variant">
      <vt:variant>
        <vt:lpstr>Fonts Used</vt:lpstr>
      </vt:variant>
      <vt:variant>
        <vt:i4>8</vt:i4>
      </vt:variant>
      <vt:variant>
        <vt:lpstr>Design Template</vt:lpstr>
      </vt:variant>
      <vt:variant>
        <vt:i4>12</vt:i4>
      </vt:variant>
      <vt:variant>
        <vt:lpstr>Slide Titles</vt:lpstr>
      </vt:variant>
      <vt:variant>
        <vt:i4>29</vt:i4>
      </vt:variant>
    </vt:vector>
  </HeadingPairs>
  <TitlesOfParts>
    <vt:vector size="49" baseType="lpstr">
      <vt:lpstr>Corbel</vt:lpstr>
      <vt:lpstr>Arial</vt:lpstr>
      <vt:lpstr>Consolas</vt:lpstr>
      <vt:lpstr>Wingdings</vt:lpstr>
      <vt:lpstr>Wingdings 2</vt:lpstr>
      <vt:lpstr>Wingdings 3</vt:lpstr>
      <vt:lpstr>Calibri</vt:lpstr>
      <vt:lpstr>Menlo</vt:lpstr>
      <vt:lpstr>Metro</vt:lpstr>
      <vt:lpstr>Metro</vt:lpstr>
      <vt:lpstr>Metro</vt:lpstr>
      <vt:lpstr>Metro</vt:lpstr>
      <vt:lpstr>Metro</vt:lpstr>
      <vt:lpstr>Metro</vt:lpstr>
      <vt:lpstr>Metro</vt:lpstr>
      <vt:lpstr>Metro</vt:lpstr>
      <vt:lpstr>Metro</vt:lpstr>
      <vt:lpstr>Metro</vt:lpstr>
      <vt:lpstr>Metro</vt:lpstr>
      <vt:lpstr>Metro</vt:lpstr>
      <vt:lpstr>Slide 1</vt:lpstr>
      <vt:lpstr>R-OTE History (R-code Occultation Timing Extractor)</vt:lpstr>
      <vt:lpstr>R-OTE, because it is based on R and Rstudio, is multi-platform compatible.  It will run on:</vt:lpstr>
      <vt:lpstr>R-OTE Requires:</vt:lpstr>
      <vt:lpstr>R-OTE 3.1.1 Description</vt:lpstr>
      <vt:lpstr>R-OTE 3.1.1 Description (cont.)</vt:lpstr>
      <vt:lpstr>R-OTE 3.1.1 Description (cont.)</vt:lpstr>
      <vt:lpstr>R-OTE 3.1.1 Description (cont.)</vt:lpstr>
      <vt:lpstr>R-OTE 3.1.1 Description (cont.)</vt:lpstr>
      <vt:lpstr>R-OTE 3.8.1 upgraded many features</vt:lpstr>
      <vt:lpstr>R-OTE 3.8.1 Fourier Filter examples</vt:lpstr>
      <vt:lpstr>R-OTE 4.5.1</vt:lpstr>
      <vt:lpstr>GUI Improvements</vt:lpstr>
      <vt:lpstr>Progress Bars added</vt:lpstr>
      <vt:lpstr>Time stamp continuity checks</vt:lpstr>
      <vt:lpstr>Camera delay and VTI  offset corrections added</vt:lpstr>
      <vt:lpstr>Normalization of primary star to secondary star (Jupiter PHEMU I ecl III) </vt:lpstr>
      <vt:lpstr>Time correlation of primary light curve to secondary light curve</vt:lpstr>
      <vt:lpstr>Correlated noise major improvement  in error bars</vt:lpstr>
      <vt:lpstr>Slide 20</vt:lpstr>
      <vt:lpstr>Slide 21</vt:lpstr>
      <vt:lpstr>Slide 22</vt:lpstr>
      <vt:lpstr>Slide 23</vt:lpstr>
      <vt:lpstr>SQ wave error bars now user selectable between 0.5 and 0.9973 confidence intervals</vt:lpstr>
      <vt:lpstr>Camera integration can be simulated in generated light curves</vt:lpstr>
      <vt:lpstr>Camera integration can be simulated in generated light curves (continued)</vt:lpstr>
      <vt:lpstr>Where to find R-OTE</vt:lpstr>
      <vt:lpstr>Conclusions</vt:lpstr>
      <vt:lpstr>Slide 29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R-OTE 4.5.1</dc:title>
  <dc:creator>Tony George</dc:creator>
  <cp:lastModifiedBy>BradWTimerson</cp:lastModifiedBy>
  <cp:revision>109</cp:revision>
  <dcterms:created xsi:type="dcterms:W3CDTF">2016-05-28T15:53:20Z</dcterms:created>
  <dcterms:modified xsi:type="dcterms:W3CDTF">2016-07-24T20:03:37Z</dcterms:modified>
</cp:coreProperties>
</file>